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7" r:id="rId1"/>
  </p:sldMasterIdLst>
  <p:sldIdLst>
    <p:sldId id="256" r:id="rId2"/>
    <p:sldId id="257" r:id="rId3"/>
    <p:sldId id="258" r:id="rId4"/>
    <p:sldId id="276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8" r:id="rId20"/>
    <p:sldId id="279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75" autoAdjust="0"/>
    <p:restoredTop sz="94660"/>
  </p:normalViewPr>
  <p:slideViewPr>
    <p:cSldViewPr snapToGrid="0">
      <p:cViewPr varScale="1">
        <p:scale>
          <a:sx n="75" d="100"/>
          <a:sy n="75" d="100"/>
        </p:scale>
        <p:origin x="50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1922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63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71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214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5250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214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630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735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486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5/14/2016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946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866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065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office@s-pri.c0.i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/>
              <a:t>Lambert Beach</a:t>
            </a:r>
            <a:r>
              <a:rPr spc="-110" dirty="0"/>
              <a:t> </a:t>
            </a:r>
            <a:r>
              <a:rPr spc="-5" dirty="0"/>
              <a:t>Resort</a:t>
            </a:r>
          </a:p>
          <a:p>
            <a:pPr marL="1270" algn="ctr">
              <a:lnSpc>
                <a:spcPct val="100000"/>
              </a:lnSpc>
              <a:spcBef>
                <a:spcPts val="125"/>
              </a:spcBef>
            </a:pPr>
            <a:r>
              <a:rPr sz="2400" spc="-5" dirty="0"/>
              <a:t>Tortola, </a:t>
            </a:r>
            <a:r>
              <a:rPr sz="2400" dirty="0"/>
              <a:t>British </a:t>
            </a:r>
            <a:r>
              <a:rPr sz="2400" spc="-5" dirty="0"/>
              <a:t>Virgin</a:t>
            </a:r>
            <a:r>
              <a:rPr sz="2400" spc="-100" dirty="0"/>
              <a:t> </a:t>
            </a:r>
            <a:r>
              <a:rPr sz="2400" dirty="0"/>
              <a:t>Islands</a:t>
            </a: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900" y="973088"/>
            <a:ext cx="9779000" cy="77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43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2264261" y="773206"/>
            <a:ext cx="7658144" cy="50850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" name="Rectangle 1"/>
          <p:cNvSpPr/>
          <p:nvPr/>
        </p:nvSpPr>
        <p:spPr>
          <a:xfrm>
            <a:off x="390054" y="5488879"/>
            <a:ext cx="1711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cs typeface="Calibri"/>
              </a:rPr>
              <a:t>Swimming Pool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230588" y="349400"/>
            <a:ext cx="11555012" cy="28814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600" b="1" spc="-4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Ancillary</a:t>
            </a:r>
            <a:r>
              <a:rPr sz="1600" b="1" spc="-84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Facilities</a:t>
            </a:r>
            <a:endParaRPr sz="1600" dirty="0">
              <a:solidFill>
                <a:schemeClr val="accent2">
                  <a:lumMod val="75000"/>
                </a:schemeClr>
              </a:solidFill>
              <a:latin typeface="Calibri"/>
              <a:cs typeface="Calibri"/>
            </a:endParaRPr>
          </a:p>
          <a:p>
            <a:pPr marL="212923" marR="5043" indent="-201717" algn="just">
              <a:lnSpc>
                <a:spcPct val="101899"/>
              </a:lnSpc>
              <a:spcBef>
                <a:spcPts val="578"/>
              </a:spcBef>
              <a:buFont typeface="Symbol"/>
              <a:buChar char=""/>
              <a:tabLst>
                <a:tab pos="212923" algn="l"/>
              </a:tabLst>
            </a:pPr>
            <a:r>
              <a:rPr sz="1600" b="1" dirty="0">
                <a:latin typeface="Calibri"/>
                <a:cs typeface="Calibri"/>
              </a:rPr>
              <a:t>Reception </a:t>
            </a:r>
            <a:r>
              <a:rPr sz="1600" dirty="0">
                <a:latin typeface="Calibri"/>
                <a:cs typeface="Calibri"/>
              </a:rPr>
              <a:t>– a </a:t>
            </a:r>
            <a:r>
              <a:rPr sz="1600" spc="-4" dirty="0">
                <a:latin typeface="Calibri"/>
                <a:cs typeface="Calibri"/>
              </a:rPr>
              <a:t>single </a:t>
            </a:r>
            <a:r>
              <a:rPr sz="1600" dirty="0">
                <a:latin typeface="Calibri"/>
                <a:cs typeface="Calibri"/>
              </a:rPr>
              <a:t>storey </a:t>
            </a:r>
            <a:r>
              <a:rPr sz="1600" spc="-4" dirty="0">
                <a:latin typeface="Calibri"/>
                <a:cs typeface="Calibri"/>
              </a:rPr>
              <a:t>building </a:t>
            </a:r>
            <a:r>
              <a:rPr sz="1600" dirty="0">
                <a:latin typeface="Calibri"/>
                <a:cs typeface="Calibri"/>
              </a:rPr>
              <a:t>at </a:t>
            </a: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main </a:t>
            </a:r>
            <a:r>
              <a:rPr sz="1600" spc="-4" dirty="0">
                <a:latin typeface="Calibri"/>
                <a:cs typeface="Calibri"/>
              </a:rPr>
              <a:t>entrance </a:t>
            </a:r>
            <a:r>
              <a:rPr sz="1600" dirty="0">
                <a:latin typeface="Calibri"/>
                <a:cs typeface="Calibri"/>
              </a:rPr>
              <a:t>to </a:t>
            </a:r>
            <a:r>
              <a:rPr sz="1600" spc="-4" dirty="0">
                <a:latin typeface="Calibri"/>
                <a:cs typeface="Calibri"/>
              </a:rPr>
              <a:t>the Resort </a:t>
            </a:r>
            <a:r>
              <a:rPr sz="1600" dirty="0">
                <a:latin typeface="Calibri"/>
                <a:cs typeface="Calibri"/>
              </a:rPr>
              <a:t>with </a:t>
            </a:r>
            <a:r>
              <a:rPr sz="1600" spc="-4" dirty="0">
                <a:latin typeface="Calibri"/>
                <a:cs typeface="Calibri"/>
              </a:rPr>
              <a:t>porte cochere </a:t>
            </a:r>
            <a:r>
              <a:rPr sz="1600" dirty="0">
                <a:latin typeface="Calibri"/>
                <a:cs typeface="Calibri"/>
              </a:rPr>
              <a:t>and covered </a:t>
            </a:r>
            <a:r>
              <a:rPr sz="1600" spc="-4" dirty="0">
                <a:latin typeface="Calibri"/>
                <a:cs typeface="Calibri"/>
              </a:rPr>
              <a:t>outside </a:t>
            </a:r>
            <a:r>
              <a:rPr sz="1600" dirty="0">
                <a:latin typeface="Calibri"/>
                <a:cs typeface="Calibri"/>
              </a:rPr>
              <a:t>seating </a:t>
            </a:r>
            <a:r>
              <a:rPr sz="1600" spc="-4" dirty="0">
                <a:latin typeface="Calibri"/>
                <a:cs typeface="Calibri"/>
              </a:rPr>
              <a:t>for up </a:t>
            </a:r>
            <a:r>
              <a:rPr sz="1600" dirty="0">
                <a:latin typeface="Calibri"/>
                <a:cs typeface="Calibri"/>
              </a:rPr>
              <a:t>to  </a:t>
            </a:r>
            <a:r>
              <a:rPr sz="1600" spc="-4" dirty="0">
                <a:latin typeface="Calibri"/>
                <a:cs typeface="Calibri"/>
              </a:rPr>
              <a:t>30 </a:t>
            </a:r>
            <a:r>
              <a:rPr sz="1600" dirty="0">
                <a:latin typeface="Calibri"/>
                <a:cs typeface="Calibri"/>
              </a:rPr>
              <a:t>people. </a:t>
            </a:r>
            <a:r>
              <a:rPr sz="1600" spc="-4" dirty="0">
                <a:latin typeface="Calibri"/>
                <a:cs typeface="Calibri"/>
              </a:rPr>
              <a:t>The reception building also </a:t>
            </a:r>
            <a:r>
              <a:rPr sz="1600" dirty="0">
                <a:latin typeface="Calibri"/>
                <a:cs typeface="Calibri"/>
              </a:rPr>
              <a:t>contains administrative offices and a self contained manager’s </a:t>
            </a:r>
            <a:r>
              <a:rPr sz="1600" spc="-4" dirty="0">
                <a:latin typeface="Calibri"/>
                <a:cs typeface="Calibri"/>
              </a:rPr>
              <a:t>apartment (not </a:t>
            </a:r>
            <a:r>
              <a:rPr sz="1600" dirty="0">
                <a:latin typeface="Calibri"/>
                <a:cs typeface="Calibri"/>
              </a:rPr>
              <a:t>currently  used).</a:t>
            </a:r>
          </a:p>
          <a:p>
            <a:pPr marL="212923" marR="5043" indent="-201717" algn="just">
              <a:lnSpc>
                <a:spcPct val="101699"/>
              </a:lnSpc>
              <a:spcBef>
                <a:spcPts val="587"/>
              </a:spcBef>
              <a:buFont typeface="Symbol"/>
              <a:buChar char=""/>
              <a:tabLst>
                <a:tab pos="212923" algn="l"/>
              </a:tabLst>
            </a:pPr>
            <a:r>
              <a:rPr sz="1600" b="1" dirty="0">
                <a:latin typeface="Calibri"/>
                <a:cs typeface="Calibri"/>
              </a:rPr>
              <a:t>Business </a:t>
            </a:r>
            <a:r>
              <a:rPr sz="1600" b="1" spc="-4" dirty="0">
                <a:latin typeface="Calibri"/>
                <a:cs typeface="Calibri"/>
              </a:rPr>
              <a:t>Centre </a:t>
            </a:r>
            <a:r>
              <a:rPr sz="1600" dirty="0">
                <a:latin typeface="Calibri"/>
                <a:cs typeface="Calibri"/>
              </a:rPr>
              <a:t>– contained </a:t>
            </a:r>
            <a:r>
              <a:rPr sz="1600" spc="-4" dirty="0">
                <a:latin typeface="Calibri"/>
                <a:cs typeface="Calibri"/>
              </a:rPr>
              <a:t>within the reception </a:t>
            </a:r>
            <a:r>
              <a:rPr sz="1600" dirty="0">
                <a:latin typeface="Calibri"/>
                <a:cs typeface="Calibri"/>
              </a:rPr>
              <a:t>building and with work stations </a:t>
            </a:r>
            <a:r>
              <a:rPr sz="1600" spc="-4" dirty="0">
                <a:latin typeface="Calibri"/>
                <a:cs typeface="Calibri"/>
              </a:rPr>
              <a:t>for up </a:t>
            </a:r>
            <a:r>
              <a:rPr sz="1600" dirty="0">
                <a:latin typeface="Calibri"/>
                <a:cs typeface="Calibri"/>
              </a:rPr>
              <a:t>to </a:t>
            </a:r>
            <a:r>
              <a:rPr sz="1600" spc="-4" dirty="0">
                <a:latin typeface="Calibri"/>
                <a:cs typeface="Calibri"/>
              </a:rPr>
              <a:t>12 </a:t>
            </a:r>
            <a:r>
              <a:rPr sz="1600" dirty="0">
                <a:latin typeface="Calibri"/>
                <a:cs typeface="Calibri"/>
              </a:rPr>
              <a:t>people. Limited </a:t>
            </a:r>
            <a:r>
              <a:rPr sz="1600" spc="-4" dirty="0">
                <a:latin typeface="Calibri"/>
                <a:cs typeface="Calibri"/>
              </a:rPr>
              <a:t>IT </a:t>
            </a:r>
            <a:r>
              <a:rPr sz="1600" dirty="0">
                <a:latin typeface="Calibri"/>
                <a:cs typeface="Calibri"/>
              </a:rPr>
              <a:t>facilities  </a:t>
            </a:r>
            <a:r>
              <a:rPr sz="1600" spc="-4" dirty="0">
                <a:latin typeface="Calibri"/>
                <a:cs typeface="Calibri"/>
              </a:rPr>
              <a:t>currently</a:t>
            </a:r>
            <a:r>
              <a:rPr sz="1600" spc="-22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available.</a:t>
            </a:r>
            <a:endParaRPr sz="1600" dirty="0">
              <a:latin typeface="Calibri"/>
              <a:cs typeface="Calibri"/>
            </a:endParaRPr>
          </a:p>
          <a:p>
            <a:pPr marL="212923" marR="4483" indent="-201717" algn="just">
              <a:lnSpc>
                <a:spcPct val="101899"/>
              </a:lnSpc>
              <a:spcBef>
                <a:spcPts val="578"/>
              </a:spcBef>
              <a:buFont typeface="Symbol"/>
              <a:buChar char=""/>
              <a:tabLst>
                <a:tab pos="212923" algn="l"/>
              </a:tabLst>
            </a:pPr>
            <a:r>
              <a:rPr sz="1600" b="1" dirty="0">
                <a:latin typeface="Calibri"/>
                <a:cs typeface="Calibri"/>
              </a:rPr>
              <a:t>Swimming Pool &amp; Pool Bar </a:t>
            </a:r>
            <a:r>
              <a:rPr sz="1600" dirty="0">
                <a:latin typeface="Calibri"/>
                <a:cs typeface="Calibri"/>
              </a:rPr>
              <a:t>– Considered to </a:t>
            </a:r>
            <a:r>
              <a:rPr sz="1600" spc="-4" dirty="0">
                <a:latin typeface="Calibri"/>
                <a:cs typeface="Calibri"/>
              </a:rPr>
              <a:t>be the BVI’s </a:t>
            </a:r>
            <a:r>
              <a:rPr sz="1600" dirty="0">
                <a:latin typeface="Calibri"/>
                <a:cs typeface="Calibri"/>
              </a:rPr>
              <a:t>largest freshwater </a:t>
            </a:r>
            <a:r>
              <a:rPr sz="1600" spc="-4" dirty="0">
                <a:latin typeface="Calibri"/>
                <a:cs typeface="Calibri"/>
              </a:rPr>
              <a:t>swimming pool, </a:t>
            </a:r>
            <a:r>
              <a:rPr sz="1600" dirty="0">
                <a:latin typeface="Calibri"/>
                <a:cs typeface="Calibri"/>
              </a:rPr>
              <a:t>it is irregular in </a:t>
            </a:r>
            <a:r>
              <a:rPr sz="1600" spc="-4" dirty="0">
                <a:latin typeface="Calibri"/>
                <a:cs typeface="Calibri"/>
              </a:rPr>
              <a:t>shape </a:t>
            </a:r>
            <a:r>
              <a:rPr sz="1600" dirty="0">
                <a:latin typeface="Calibri"/>
                <a:cs typeface="Calibri"/>
              </a:rPr>
              <a:t>and measures  approximately </a:t>
            </a:r>
            <a:r>
              <a:rPr sz="1600" spc="-4" dirty="0">
                <a:latin typeface="Calibri"/>
                <a:cs typeface="Calibri"/>
              </a:rPr>
              <a:t>170 </a:t>
            </a:r>
            <a:r>
              <a:rPr sz="1600" dirty="0">
                <a:latin typeface="Calibri"/>
                <a:cs typeface="Calibri"/>
              </a:rPr>
              <a:t>feet in </a:t>
            </a:r>
            <a:r>
              <a:rPr sz="1600" spc="-4" dirty="0">
                <a:latin typeface="Calibri"/>
                <a:cs typeface="Calibri"/>
              </a:rPr>
              <a:t>length </a:t>
            </a:r>
            <a:r>
              <a:rPr sz="1600" dirty="0">
                <a:latin typeface="Calibri"/>
                <a:cs typeface="Calibri"/>
              </a:rPr>
              <a:t>and approximately </a:t>
            </a:r>
            <a:r>
              <a:rPr sz="1600" spc="-4" dirty="0">
                <a:latin typeface="Calibri"/>
                <a:cs typeface="Calibri"/>
              </a:rPr>
              <a:t>30 </a:t>
            </a:r>
            <a:r>
              <a:rPr sz="1600" dirty="0">
                <a:latin typeface="Calibri"/>
                <a:cs typeface="Calibri"/>
              </a:rPr>
              <a:t>feet in width. </a:t>
            </a:r>
            <a:r>
              <a:rPr sz="1600" spc="-4" dirty="0">
                <a:latin typeface="Calibri"/>
                <a:cs typeface="Calibri"/>
              </a:rPr>
              <a:t>The Pool bar has </a:t>
            </a:r>
            <a:r>
              <a:rPr sz="1600" dirty="0">
                <a:latin typeface="Calibri"/>
                <a:cs typeface="Calibri"/>
              </a:rPr>
              <a:t>a swim </a:t>
            </a:r>
            <a:r>
              <a:rPr sz="1600" spc="-4" dirty="0">
                <a:latin typeface="Calibri"/>
                <a:cs typeface="Calibri"/>
              </a:rPr>
              <a:t>up </a:t>
            </a:r>
            <a:r>
              <a:rPr sz="1600" dirty="0">
                <a:latin typeface="Calibri"/>
                <a:cs typeface="Calibri"/>
              </a:rPr>
              <a:t>counter and seating </a:t>
            </a:r>
            <a:r>
              <a:rPr sz="1600" spc="-4" dirty="0">
                <a:latin typeface="Calibri"/>
                <a:cs typeface="Calibri"/>
              </a:rPr>
              <a:t>for 14 </a:t>
            </a:r>
            <a:r>
              <a:rPr sz="1600" dirty="0">
                <a:latin typeface="Calibri"/>
                <a:cs typeface="Calibri"/>
              </a:rPr>
              <a:t>at  </a:t>
            </a:r>
            <a:r>
              <a:rPr sz="1600" spc="-4" dirty="0">
                <a:latin typeface="Calibri"/>
                <a:cs typeface="Calibri"/>
              </a:rPr>
              <a:t>stools </a:t>
            </a:r>
            <a:r>
              <a:rPr sz="1600" dirty="0">
                <a:latin typeface="Calibri"/>
                <a:cs typeface="Calibri"/>
              </a:rPr>
              <a:t>(8 within </a:t>
            </a:r>
            <a:r>
              <a:rPr sz="1600" spc="-4" dirty="0">
                <a:latin typeface="Calibri"/>
                <a:cs typeface="Calibri"/>
              </a:rPr>
              <a:t>the</a:t>
            </a:r>
            <a:r>
              <a:rPr sz="1600" spc="-84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water).</a:t>
            </a:r>
          </a:p>
          <a:p>
            <a:pPr marL="212923" indent="-201717">
              <a:spcBef>
                <a:spcPts val="609"/>
              </a:spcBef>
              <a:buFont typeface="Symbol"/>
              <a:buChar char=""/>
              <a:tabLst>
                <a:tab pos="212363" algn="l"/>
                <a:tab pos="212923" algn="l"/>
              </a:tabLst>
            </a:pPr>
            <a:r>
              <a:rPr sz="1600" b="1" spc="-4" dirty="0">
                <a:latin typeface="Calibri"/>
                <a:cs typeface="Calibri"/>
              </a:rPr>
              <a:t>Tennis</a:t>
            </a:r>
            <a:r>
              <a:rPr sz="1600" b="1" spc="-84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Court</a:t>
            </a:r>
            <a:endParaRPr sz="1600" dirty="0">
              <a:latin typeface="Calibri"/>
              <a:cs typeface="Calibri"/>
            </a:endParaRPr>
          </a:p>
          <a:p>
            <a:pPr marL="212923" indent="-201717">
              <a:spcBef>
                <a:spcPts val="604"/>
              </a:spcBef>
              <a:buFont typeface="Symbol"/>
              <a:buChar char=""/>
              <a:tabLst>
                <a:tab pos="212363" algn="l"/>
                <a:tab pos="212923" algn="l"/>
              </a:tabLst>
            </a:pPr>
            <a:r>
              <a:rPr sz="1600" b="1" dirty="0">
                <a:latin typeface="Calibri"/>
                <a:cs typeface="Calibri"/>
              </a:rPr>
              <a:t>Car </a:t>
            </a:r>
            <a:r>
              <a:rPr sz="1600" b="1" spc="-4" dirty="0">
                <a:latin typeface="Calibri"/>
                <a:cs typeface="Calibri"/>
              </a:rPr>
              <a:t>Parking </a:t>
            </a:r>
            <a:r>
              <a:rPr sz="1600" dirty="0">
                <a:latin typeface="Calibri"/>
                <a:cs typeface="Calibri"/>
              </a:rPr>
              <a:t>– </a:t>
            </a:r>
            <a:r>
              <a:rPr sz="1600" spc="-4" dirty="0">
                <a:latin typeface="Calibri"/>
                <a:cs typeface="Calibri"/>
              </a:rPr>
              <a:t>for </a:t>
            </a:r>
            <a:r>
              <a:rPr sz="1600" dirty="0">
                <a:latin typeface="Calibri"/>
                <a:cs typeface="Calibri"/>
              </a:rPr>
              <a:t>approximately </a:t>
            </a:r>
            <a:r>
              <a:rPr sz="1600" spc="-4" dirty="0">
                <a:latin typeface="Calibri"/>
                <a:cs typeface="Calibri"/>
              </a:rPr>
              <a:t>40</a:t>
            </a:r>
            <a:r>
              <a:rPr sz="1600" spc="-71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cars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39700" y="3590364"/>
            <a:ext cx="11645900" cy="25632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6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Back of</a:t>
            </a:r>
            <a:r>
              <a:rPr sz="1600" b="1" spc="-97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600" b="1" spc="-4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House/infrastructure</a:t>
            </a:r>
            <a:endParaRPr sz="1600" dirty="0">
              <a:solidFill>
                <a:schemeClr val="accent2">
                  <a:lumMod val="75000"/>
                </a:schemeClr>
              </a:solidFill>
              <a:latin typeface="Calibri"/>
              <a:cs typeface="Calibri"/>
            </a:endParaRPr>
          </a:p>
          <a:p>
            <a:pPr marL="212923" marR="5603" indent="-201717" algn="just">
              <a:lnSpc>
                <a:spcPct val="101699"/>
              </a:lnSpc>
              <a:spcBef>
                <a:spcPts val="587"/>
              </a:spcBef>
              <a:buFont typeface="Symbol"/>
              <a:buChar char=""/>
              <a:tabLst>
                <a:tab pos="212923" algn="l"/>
              </a:tabLst>
            </a:pPr>
            <a:r>
              <a:rPr sz="1600" b="1" spc="-4" dirty="0">
                <a:latin typeface="Calibri"/>
                <a:cs typeface="Calibri"/>
              </a:rPr>
              <a:t>Reverse Osmosis Plant </a:t>
            </a:r>
            <a:r>
              <a:rPr sz="1600" dirty="0">
                <a:latin typeface="Calibri"/>
                <a:cs typeface="Calibri"/>
              </a:rPr>
              <a:t>– supplies </a:t>
            </a:r>
            <a:r>
              <a:rPr sz="1600" spc="-4" dirty="0">
                <a:latin typeface="Calibri"/>
                <a:cs typeface="Calibri"/>
              </a:rPr>
              <a:t>desalinated </a:t>
            </a:r>
            <a:r>
              <a:rPr sz="1600" dirty="0">
                <a:latin typeface="Calibri"/>
                <a:cs typeface="Calibri"/>
              </a:rPr>
              <a:t>water to </a:t>
            </a: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entire </a:t>
            </a:r>
            <a:r>
              <a:rPr sz="1600" spc="-4" dirty="0">
                <a:latin typeface="Calibri"/>
                <a:cs typeface="Calibri"/>
              </a:rPr>
              <a:t>resort </a:t>
            </a:r>
            <a:r>
              <a:rPr sz="1600" dirty="0">
                <a:latin typeface="Calibri"/>
                <a:cs typeface="Calibri"/>
              </a:rPr>
              <a:t>with a </a:t>
            </a:r>
            <a:r>
              <a:rPr sz="1600" spc="-4" dirty="0">
                <a:latin typeface="Calibri"/>
                <a:cs typeface="Calibri"/>
              </a:rPr>
              <a:t>capacity of </a:t>
            </a:r>
            <a:r>
              <a:rPr sz="1600" dirty="0">
                <a:latin typeface="Calibri"/>
                <a:cs typeface="Calibri"/>
              </a:rPr>
              <a:t>15,000 gallons a day. Water  (including </a:t>
            </a:r>
            <a:r>
              <a:rPr sz="1600" spc="-4" dirty="0">
                <a:latin typeface="Calibri"/>
                <a:cs typeface="Calibri"/>
              </a:rPr>
              <a:t>rainwater) </a:t>
            </a:r>
            <a:r>
              <a:rPr sz="1600" dirty="0">
                <a:latin typeface="Calibri"/>
                <a:cs typeface="Calibri"/>
              </a:rPr>
              <a:t>is </a:t>
            </a:r>
            <a:r>
              <a:rPr sz="1600" spc="-4" dirty="0">
                <a:latin typeface="Calibri"/>
                <a:cs typeface="Calibri"/>
              </a:rPr>
              <a:t>stored </a:t>
            </a:r>
            <a:r>
              <a:rPr sz="1600" dirty="0">
                <a:latin typeface="Calibri"/>
                <a:cs typeface="Calibri"/>
              </a:rPr>
              <a:t>in three main </a:t>
            </a:r>
            <a:r>
              <a:rPr sz="1600" spc="-4" dirty="0">
                <a:latin typeface="Calibri"/>
                <a:cs typeface="Calibri"/>
              </a:rPr>
              <a:t>cisterns </a:t>
            </a:r>
            <a:r>
              <a:rPr sz="1600" dirty="0">
                <a:latin typeface="Calibri"/>
                <a:cs typeface="Calibri"/>
              </a:rPr>
              <a:t>located </a:t>
            </a:r>
            <a:r>
              <a:rPr sz="1600" spc="-4" dirty="0">
                <a:latin typeface="Calibri"/>
                <a:cs typeface="Calibri"/>
              </a:rPr>
              <a:t>under the hotel </a:t>
            </a:r>
            <a:r>
              <a:rPr sz="1600" dirty="0">
                <a:latin typeface="Calibri"/>
                <a:cs typeface="Calibri"/>
              </a:rPr>
              <a:t>and condominium</a:t>
            </a:r>
            <a:r>
              <a:rPr sz="1600" spc="-22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buildings.</a:t>
            </a:r>
            <a:endParaRPr sz="1600" dirty="0">
              <a:latin typeface="Calibri"/>
              <a:cs typeface="Calibri"/>
            </a:endParaRPr>
          </a:p>
          <a:p>
            <a:pPr marL="212923" marR="5603" indent="-201717" algn="just">
              <a:lnSpc>
                <a:spcPct val="101899"/>
              </a:lnSpc>
              <a:spcBef>
                <a:spcPts val="578"/>
              </a:spcBef>
              <a:buFont typeface="Symbol"/>
              <a:buChar char=""/>
              <a:tabLst>
                <a:tab pos="212923" algn="l"/>
              </a:tabLst>
            </a:pPr>
            <a:r>
              <a:rPr sz="1600" b="1" spc="-4" dirty="0">
                <a:latin typeface="Calibri"/>
                <a:cs typeface="Calibri"/>
              </a:rPr>
              <a:t>Generators </a:t>
            </a:r>
            <a:r>
              <a:rPr sz="1600" b="1" dirty="0">
                <a:latin typeface="Calibri"/>
                <a:cs typeface="Calibri"/>
              </a:rPr>
              <a:t>– </a:t>
            </a:r>
            <a:r>
              <a:rPr sz="1600" spc="-4" dirty="0">
                <a:latin typeface="Calibri"/>
                <a:cs typeface="Calibri"/>
              </a:rPr>
              <a:t>Two </a:t>
            </a:r>
            <a:r>
              <a:rPr sz="1600" dirty="0">
                <a:latin typeface="Calibri"/>
                <a:cs typeface="Calibri"/>
              </a:rPr>
              <a:t>diesel powered </a:t>
            </a:r>
            <a:r>
              <a:rPr sz="1600" spc="-4" dirty="0">
                <a:latin typeface="Calibri"/>
                <a:cs typeface="Calibri"/>
              </a:rPr>
              <a:t>generators provide emergency power </a:t>
            </a:r>
            <a:r>
              <a:rPr sz="1600" dirty="0">
                <a:latin typeface="Calibri"/>
                <a:cs typeface="Calibri"/>
              </a:rPr>
              <a:t>to </a:t>
            </a:r>
            <a:r>
              <a:rPr sz="1600" spc="-4" dirty="0">
                <a:latin typeface="Calibri"/>
                <a:cs typeface="Calibri"/>
              </a:rPr>
              <a:t>the Resort. The </a:t>
            </a:r>
            <a:r>
              <a:rPr sz="1600" dirty="0">
                <a:latin typeface="Calibri"/>
                <a:cs typeface="Calibri"/>
              </a:rPr>
              <a:t>Main </a:t>
            </a:r>
            <a:r>
              <a:rPr sz="1600" spc="-4" dirty="0">
                <a:latin typeface="Calibri"/>
                <a:cs typeface="Calibri"/>
              </a:rPr>
              <a:t>generator has </a:t>
            </a:r>
            <a:r>
              <a:rPr sz="1600" dirty="0">
                <a:latin typeface="Calibri"/>
                <a:cs typeface="Calibri"/>
              </a:rPr>
              <a:t>an automatic  transfer </a:t>
            </a:r>
            <a:r>
              <a:rPr sz="1600" spc="-4" dirty="0">
                <a:latin typeface="Calibri"/>
                <a:cs typeface="Calibri"/>
              </a:rPr>
              <a:t>switch </a:t>
            </a:r>
            <a:r>
              <a:rPr sz="1600" dirty="0">
                <a:latin typeface="Calibri"/>
                <a:cs typeface="Calibri"/>
              </a:rPr>
              <a:t>and supplies all </a:t>
            </a:r>
            <a:r>
              <a:rPr sz="1600" spc="-4" dirty="0">
                <a:latin typeface="Calibri"/>
                <a:cs typeface="Calibri"/>
              </a:rPr>
              <a:t>areas except the </a:t>
            </a:r>
            <a:r>
              <a:rPr sz="1600" dirty="0">
                <a:latin typeface="Calibri"/>
                <a:cs typeface="Calibri"/>
              </a:rPr>
              <a:t>restaurant, club </a:t>
            </a:r>
            <a:r>
              <a:rPr sz="1600" spc="-4" dirty="0">
                <a:latin typeface="Calibri"/>
                <a:cs typeface="Calibri"/>
              </a:rPr>
              <a:t>house </a:t>
            </a:r>
            <a:r>
              <a:rPr sz="1600" dirty="0">
                <a:latin typeface="Calibri"/>
                <a:cs typeface="Calibri"/>
              </a:rPr>
              <a:t>and </a:t>
            </a:r>
            <a:r>
              <a:rPr sz="1600" spc="-4" dirty="0">
                <a:latin typeface="Calibri"/>
                <a:cs typeface="Calibri"/>
              </a:rPr>
              <a:t>one of the hotel guestroom buildings. These </a:t>
            </a:r>
            <a:r>
              <a:rPr sz="1600" dirty="0">
                <a:latin typeface="Calibri"/>
                <a:cs typeface="Calibri"/>
              </a:rPr>
              <a:t>areas  are supplied </a:t>
            </a:r>
            <a:r>
              <a:rPr sz="1600" spc="-4" dirty="0">
                <a:latin typeface="Calibri"/>
                <a:cs typeface="Calibri"/>
              </a:rPr>
              <a:t>by </a:t>
            </a:r>
            <a:r>
              <a:rPr sz="1600" dirty="0">
                <a:latin typeface="Calibri"/>
                <a:cs typeface="Calibri"/>
              </a:rPr>
              <a:t>a secondary manual start</a:t>
            </a:r>
            <a:r>
              <a:rPr sz="1600" spc="-66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generator.</a:t>
            </a:r>
            <a:endParaRPr sz="1600" dirty="0">
              <a:latin typeface="Calibri"/>
              <a:cs typeface="Calibri"/>
            </a:endParaRPr>
          </a:p>
          <a:p>
            <a:pPr marL="212923" marR="5043" indent="-201717" algn="just">
              <a:lnSpc>
                <a:spcPct val="101699"/>
              </a:lnSpc>
              <a:spcBef>
                <a:spcPts val="587"/>
              </a:spcBef>
              <a:buFont typeface="Symbol"/>
              <a:buChar char=""/>
              <a:tabLst>
                <a:tab pos="212923" algn="l"/>
              </a:tabLst>
            </a:pPr>
            <a:r>
              <a:rPr sz="1600" b="1" spc="-4" dirty="0">
                <a:latin typeface="Calibri"/>
                <a:cs typeface="Calibri"/>
              </a:rPr>
              <a:t>Laundry </a:t>
            </a:r>
            <a:r>
              <a:rPr sz="1600" b="1" dirty="0">
                <a:latin typeface="Calibri"/>
                <a:cs typeface="Calibri"/>
              </a:rPr>
              <a:t>– </a:t>
            </a:r>
            <a:r>
              <a:rPr sz="1600" dirty="0">
                <a:latin typeface="Calibri"/>
                <a:cs typeface="Calibri"/>
              </a:rPr>
              <a:t>Main </a:t>
            </a:r>
            <a:r>
              <a:rPr sz="1600" spc="-4" dirty="0">
                <a:latin typeface="Calibri"/>
                <a:cs typeface="Calibri"/>
              </a:rPr>
              <a:t>laundry </a:t>
            </a:r>
            <a:r>
              <a:rPr sz="1600" dirty="0">
                <a:latin typeface="Calibri"/>
                <a:cs typeface="Calibri"/>
              </a:rPr>
              <a:t>with two washers </a:t>
            </a:r>
            <a:r>
              <a:rPr sz="1600" spc="-4" dirty="0">
                <a:latin typeface="Calibri"/>
                <a:cs typeface="Calibri"/>
              </a:rPr>
              <a:t>and </a:t>
            </a:r>
            <a:r>
              <a:rPr sz="1600" dirty="0">
                <a:latin typeface="Calibri"/>
                <a:cs typeface="Calibri"/>
              </a:rPr>
              <a:t>two </a:t>
            </a:r>
            <a:r>
              <a:rPr sz="1600" spc="-4" dirty="0">
                <a:latin typeface="Calibri"/>
                <a:cs typeface="Calibri"/>
              </a:rPr>
              <a:t>dryers for </a:t>
            </a:r>
            <a:r>
              <a:rPr sz="1600" dirty="0">
                <a:latin typeface="Calibri"/>
                <a:cs typeface="Calibri"/>
              </a:rPr>
              <a:t>all </a:t>
            </a:r>
            <a:r>
              <a:rPr sz="1600" spc="-4" dirty="0">
                <a:latin typeface="Calibri"/>
                <a:cs typeface="Calibri"/>
              </a:rPr>
              <a:t>hotel needs including sheets, </a:t>
            </a:r>
            <a:r>
              <a:rPr sz="1600" dirty="0">
                <a:latin typeface="Calibri"/>
                <a:cs typeface="Calibri"/>
              </a:rPr>
              <a:t>towels, </a:t>
            </a:r>
            <a:r>
              <a:rPr sz="1600" spc="-4" dirty="0">
                <a:latin typeface="Calibri"/>
                <a:cs typeface="Calibri"/>
              </a:rPr>
              <a:t>and </a:t>
            </a:r>
            <a:r>
              <a:rPr sz="1600" dirty="0">
                <a:latin typeface="Calibri"/>
                <a:cs typeface="Calibri"/>
              </a:rPr>
              <a:t>restaurant linen. </a:t>
            </a:r>
            <a:r>
              <a:rPr sz="1600" spc="-4" dirty="0">
                <a:latin typeface="Calibri"/>
                <a:cs typeface="Calibri"/>
              </a:rPr>
              <a:t>Two  </a:t>
            </a:r>
            <a:r>
              <a:rPr sz="1600" dirty="0">
                <a:latin typeface="Calibri"/>
                <a:cs typeface="Calibri"/>
              </a:rPr>
              <a:t>guest coin operated </a:t>
            </a:r>
            <a:r>
              <a:rPr sz="1600" spc="-4" dirty="0">
                <a:latin typeface="Calibri"/>
                <a:cs typeface="Calibri"/>
              </a:rPr>
              <a:t>laundry </a:t>
            </a:r>
            <a:r>
              <a:rPr sz="1600" dirty="0">
                <a:latin typeface="Calibri"/>
                <a:cs typeface="Calibri"/>
              </a:rPr>
              <a:t>areas are </a:t>
            </a:r>
            <a:r>
              <a:rPr sz="1600" spc="-4" dirty="0">
                <a:latin typeface="Calibri"/>
                <a:cs typeface="Calibri"/>
              </a:rPr>
              <a:t>also</a:t>
            </a:r>
            <a:r>
              <a:rPr sz="1600" spc="-88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available.</a:t>
            </a:r>
          </a:p>
          <a:p>
            <a:pPr marL="212923" marR="4483" indent="-201717" algn="just">
              <a:lnSpc>
                <a:spcPct val="102099"/>
              </a:lnSpc>
              <a:spcBef>
                <a:spcPts val="574"/>
              </a:spcBef>
              <a:buFont typeface="Symbol"/>
              <a:buChar char=""/>
              <a:tabLst>
                <a:tab pos="212923" algn="l"/>
              </a:tabLst>
            </a:pPr>
            <a:r>
              <a:rPr sz="1600" b="1" spc="-4" dirty="0">
                <a:latin typeface="Calibri"/>
                <a:cs typeface="Calibri"/>
              </a:rPr>
              <a:t>Waste Water/Sewage </a:t>
            </a:r>
            <a:r>
              <a:rPr sz="1600" b="1" dirty="0">
                <a:latin typeface="Calibri"/>
                <a:cs typeface="Calibri"/>
              </a:rPr>
              <a:t>Treatment – </a:t>
            </a:r>
            <a:r>
              <a:rPr sz="1600" spc="-4" dirty="0">
                <a:latin typeface="Calibri"/>
                <a:cs typeface="Calibri"/>
              </a:rPr>
              <a:t>Two </a:t>
            </a:r>
            <a:r>
              <a:rPr sz="1600" dirty="0">
                <a:latin typeface="Calibri"/>
                <a:cs typeface="Calibri"/>
              </a:rPr>
              <a:t>lifting </a:t>
            </a:r>
            <a:r>
              <a:rPr sz="1600" spc="-4" dirty="0">
                <a:latin typeface="Calibri"/>
                <a:cs typeface="Calibri"/>
              </a:rPr>
              <a:t>stations serve the hotel </a:t>
            </a:r>
            <a:r>
              <a:rPr sz="1600" dirty="0">
                <a:latin typeface="Calibri"/>
                <a:cs typeface="Calibri"/>
              </a:rPr>
              <a:t>and condominium </a:t>
            </a:r>
            <a:r>
              <a:rPr sz="1600" spc="-4" dirty="0">
                <a:latin typeface="Calibri"/>
                <a:cs typeface="Calibri"/>
              </a:rPr>
              <a:t>units </a:t>
            </a:r>
            <a:r>
              <a:rPr sz="1600" dirty="0">
                <a:latin typeface="Calibri"/>
                <a:cs typeface="Calibri"/>
              </a:rPr>
              <a:t>feeding </a:t>
            </a:r>
            <a:r>
              <a:rPr sz="1600" spc="-4" dirty="0">
                <a:latin typeface="Calibri"/>
                <a:cs typeface="Calibri"/>
              </a:rPr>
              <a:t>through </a:t>
            </a:r>
            <a:r>
              <a:rPr sz="1600" dirty="0">
                <a:latin typeface="Calibri"/>
                <a:cs typeface="Calibri"/>
              </a:rPr>
              <a:t>to a central  septic</a:t>
            </a:r>
            <a:r>
              <a:rPr sz="1600" spc="-88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tank.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93171" y="788669"/>
            <a:ext cx="7516906" cy="49854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 txBox="1"/>
          <p:nvPr/>
        </p:nvSpPr>
        <p:spPr>
          <a:xfrm>
            <a:off x="2293171" y="5873116"/>
            <a:ext cx="837482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i="1" spc="-4" dirty="0">
                <a:latin typeface="Calibri"/>
                <a:cs typeface="Calibri"/>
              </a:rPr>
              <a:t>Lambert Beach </a:t>
            </a:r>
            <a:r>
              <a:rPr i="1" dirty="0">
                <a:latin typeface="Calibri"/>
                <a:cs typeface="Calibri"/>
              </a:rPr>
              <a:t>and </a:t>
            </a:r>
            <a:r>
              <a:rPr i="1" spc="-4" dirty="0">
                <a:latin typeface="Calibri"/>
                <a:cs typeface="Calibri"/>
              </a:rPr>
              <a:t>Condo ‘B4’ </a:t>
            </a:r>
            <a:r>
              <a:rPr i="1" dirty="0">
                <a:latin typeface="Calibri"/>
                <a:cs typeface="Calibri"/>
              </a:rPr>
              <a:t>(units </a:t>
            </a:r>
            <a:r>
              <a:rPr i="1" spc="-4" dirty="0">
                <a:latin typeface="Calibri"/>
                <a:cs typeface="Calibri"/>
              </a:rPr>
              <a:t>406 </a:t>
            </a:r>
            <a:r>
              <a:rPr i="1" dirty="0">
                <a:latin typeface="Calibri"/>
                <a:cs typeface="Calibri"/>
              </a:rPr>
              <a:t>&amp; </a:t>
            </a:r>
            <a:r>
              <a:rPr i="1" spc="-4" dirty="0">
                <a:latin typeface="Calibri"/>
                <a:cs typeface="Calibri"/>
              </a:rPr>
              <a:t>407 included in</a:t>
            </a:r>
            <a:r>
              <a:rPr i="1" spc="4" dirty="0">
                <a:latin typeface="Calibri"/>
                <a:cs typeface="Calibri"/>
              </a:rPr>
              <a:t> </a:t>
            </a:r>
            <a:r>
              <a:rPr i="1" spc="-4" dirty="0">
                <a:latin typeface="Calibri"/>
                <a:cs typeface="Calibri"/>
              </a:rPr>
              <a:t>sale)</a:t>
            </a:r>
            <a:endParaRPr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9700" y="0"/>
            <a:ext cx="11938000" cy="61528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algn="just"/>
            <a:r>
              <a:rPr sz="1600" b="1" spc="-4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Lambert Beach Resort </a:t>
            </a:r>
            <a:r>
              <a:rPr sz="1600" b="1" spc="-9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Villas</a:t>
            </a:r>
            <a:endParaRPr sz="1600" dirty="0">
              <a:solidFill>
                <a:schemeClr val="accent2">
                  <a:lumMod val="75000"/>
                </a:schemeClr>
              </a:solidFill>
              <a:latin typeface="Calibri"/>
              <a:cs typeface="Calibri"/>
            </a:endParaRPr>
          </a:p>
          <a:p>
            <a:pPr marL="11206" marR="4483" algn="just">
              <a:lnSpc>
                <a:spcPct val="101699"/>
              </a:lnSpc>
              <a:spcBef>
                <a:spcPts val="547"/>
              </a:spcBef>
            </a:pPr>
            <a:r>
              <a:rPr sz="1600" dirty="0">
                <a:latin typeface="Calibri"/>
                <a:cs typeface="Calibri"/>
              </a:rPr>
              <a:t>There </a:t>
            </a:r>
            <a:r>
              <a:rPr sz="1600" spc="-4" dirty="0">
                <a:latin typeface="Calibri"/>
                <a:cs typeface="Calibri"/>
              </a:rPr>
              <a:t>are five </a:t>
            </a:r>
            <a:r>
              <a:rPr sz="1600" dirty="0">
                <a:latin typeface="Calibri"/>
                <a:cs typeface="Calibri"/>
              </a:rPr>
              <a:t>villas that </a:t>
            </a:r>
            <a:r>
              <a:rPr sz="1600" spc="-4" dirty="0">
                <a:latin typeface="Calibri"/>
                <a:cs typeface="Calibri"/>
              </a:rPr>
              <a:t>have </a:t>
            </a:r>
            <a:r>
              <a:rPr sz="1600" dirty="0">
                <a:latin typeface="Calibri"/>
                <a:cs typeface="Calibri"/>
              </a:rPr>
              <a:t>been developed and remain </a:t>
            </a:r>
            <a:r>
              <a:rPr sz="1600" spc="-4" dirty="0">
                <a:latin typeface="Calibri"/>
                <a:cs typeface="Calibri"/>
              </a:rPr>
              <a:t>owned </a:t>
            </a:r>
            <a:r>
              <a:rPr sz="1600" dirty="0">
                <a:latin typeface="Calibri"/>
                <a:cs typeface="Calibri"/>
              </a:rPr>
              <a:t>as part </a:t>
            </a:r>
            <a:r>
              <a:rPr sz="1600" spc="-4" dirty="0">
                <a:latin typeface="Calibri"/>
                <a:cs typeface="Calibri"/>
              </a:rPr>
              <a:t>of the resort. </a:t>
            </a:r>
            <a:r>
              <a:rPr sz="1600" dirty="0">
                <a:latin typeface="Calibri"/>
                <a:cs typeface="Calibri"/>
              </a:rPr>
              <a:t>Three </a:t>
            </a:r>
            <a:r>
              <a:rPr sz="1600" spc="-4" dirty="0">
                <a:latin typeface="Calibri"/>
                <a:cs typeface="Calibri"/>
              </a:rPr>
              <a:t>of the Villas below </a:t>
            </a:r>
            <a:r>
              <a:rPr sz="1600" dirty="0">
                <a:latin typeface="Calibri"/>
                <a:cs typeface="Calibri"/>
              </a:rPr>
              <a:t>are </a:t>
            </a:r>
            <a:r>
              <a:rPr sz="1600" spc="-4" dirty="0">
                <a:latin typeface="Calibri"/>
                <a:cs typeface="Calibri"/>
              </a:rPr>
              <a:t>rented </a:t>
            </a:r>
            <a:r>
              <a:rPr sz="1600" dirty="0">
                <a:latin typeface="Calibri"/>
                <a:cs typeface="Calibri"/>
              </a:rPr>
              <a:t>with  two vacant and available to rent.  A sample </a:t>
            </a:r>
            <a:r>
              <a:rPr sz="1600" spc="-4" dirty="0">
                <a:latin typeface="Calibri"/>
                <a:cs typeface="Calibri"/>
              </a:rPr>
              <a:t>lease for the </a:t>
            </a:r>
            <a:r>
              <a:rPr sz="1600" dirty="0">
                <a:latin typeface="Calibri"/>
                <a:cs typeface="Calibri"/>
              </a:rPr>
              <a:t>villa rentals is available </a:t>
            </a:r>
            <a:r>
              <a:rPr sz="1600" spc="-4" dirty="0">
                <a:latin typeface="Calibri"/>
                <a:cs typeface="Calibri"/>
              </a:rPr>
              <a:t>on</a:t>
            </a:r>
            <a:r>
              <a:rPr sz="1600" spc="-88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request.</a:t>
            </a: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spcBef>
                <a:spcPts val="40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11206" algn="just">
              <a:spcBef>
                <a:spcPts val="4"/>
              </a:spcBef>
            </a:pPr>
            <a:r>
              <a:rPr sz="1600" b="1" spc="-4" dirty="0">
                <a:latin typeface="Calibri"/>
                <a:cs typeface="Calibri"/>
              </a:rPr>
              <a:t>Villa </a:t>
            </a:r>
            <a:r>
              <a:rPr sz="1600" b="1" dirty="0">
                <a:latin typeface="Calibri"/>
                <a:cs typeface="Calibri"/>
              </a:rPr>
              <a:t>C1 </a:t>
            </a:r>
            <a:r>
              <a:rPr sz="1600" dirty="0">
                <a:latin typeface="Calibri"/>
                <a:cs typeface="Calibri"/>
              </a:rPr>
              <a:t>(Parcel </a:t>
            </a:r>
            <a:r>
              <a:rPr sz="1600" spc="-4" dirty="0">
                <a:latin typeface="Calibri"/>
                <a:cs typeface="Calibri"/>
              </a:rPr>
              <a:t>285) </a:t>
            </a:r>
            <a:r>
              <a:rPr sz="1600" dirty="0">
                <a:latin typeface="Calibri"/>
                <a:cs typeface="Calibri"/>
              </a:rPr>
              <a:t>– Available to</a:t>
            </a:r>
            <a:r>
              <a:rPr sz="1600" spc="-84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rent</a:t>
            </a:r>
          </a:p>
          <a:p>
            <a:pPr marL="11206" marR="4483" algn="just">
              <a:lnSpc>
                <a:spcPct val="101699"/>
              </a:lnSpc>
              <a:spcBef>
                <a:spcPts val="529"/>
              </a:spcBef>
            </a:pPr>
            <a:r>
              <a:rPr sz="1600" dirty="0">
                <a:latin typeface="Calibri"/>
                <a:cs typeface="Calibri"/>
              </a:rPr>
              <a:t>A two </a:t>
            </a:r>
            <a:r>
              <a:rPr sz="1600" spc="-4" dirty="0">
                <a:latin typeface="Calibri"/>
                <a:cs typeface="Calibri"/>
              </a:rPr>
              <a:t>bedroom </a:t>
            </a:r>
            <a:r>
              <a:rPr sz="1600" dirty="0">
                <a:latin typeface="Calibri"/>
                <a:cs typeface="Calibri"/>
              </a:rPr>
              <a:t>villa constructed in </a:t>
            </a:r>
            <a:r>
              <a:rPr sz="1600" spc="-4" dirty="0">
                <a:latin typeface="Calibri"/>
                <a:cs typeface="Calibri"/>
              </a:rPr>
              <a:t>2006 </a:t>
            </a:r>
            <a:r>
              <a:rPr sz="1600" dirty="0">
                <a:latin typeface="Calibri"/>
                <a:cs typeface="Calibri"/>
              </a:rPr>
              <a:t>located in an elevated </a:t>
            </a:r>
            <a:r>
              <a:rPr sz="1600" spc="-4" dirty="0">
                <a:latin typeface="Calibri"/>
                <a:cs typeface="Calibri"/>
              </a:rPr>
              <a:t>position on the </a:t>
            </a:r>
            <a:r>
              <a:rPr sz="1600" dirty="0">
                <a:latin typeface="Calibri"/>
                <a:cs typeface="Calibri"/>
              </a:rPr>
              <a:t>eastern </a:t>
            </a:r>
            <a:r>
              <a:rPr sz="1600" spc="-4" dirty="0">
                <a:latin typeface="Calibri"/>
                <a:cs typeface="Calibri"/>
              </a:rPr>
              <a:t>side of the </a:t>
            </a:r>
            <a:r>
              <a:rPr sz="1600" dirty="0">
                <a:latin typeface="Calibri"/>
                <a:cs typeface="Calibri"/>
              </a:rPr>
              <a:t>property with </a:t>
            </a:r>
            <a:r>
              <a:rPr sz="1600" spc="-4" dirty="0">
                <a:latin typeface="Calibri"/>
                <a:cs typeface="Calibri"/>
              </a:rPr>
              <a:t>panoramic </a:t>
            </a:r>
            <a:r>
              <a:rPr sz="1600" dirty="0">
                <a:latin typeface="Calibri"/>
                <a:cs typeface="Calibri"/>
              </a:rPr>
              <a:t>sea  views. </a:t>
            </a: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villa </a:t>
            </a:r>
            <a:r>
              <a:rPr sz="1600" spc="-4" dirty="0">
                <a:latin typeface="Calibri"/>
                <a:cs typeface="Calibri"/>
              </a:rPr>
              <a:t>has </a:t>
            </a:r>
            <a:r>
              <a:rPr sz="1600" dirty="0">
                <a:latin typeface="Calibri"/>
                <a:cs typeface="Calibri"/>
              </a:rPr>
              <a:t>approximately </a:t>
            </a:r>
            <a:r>
              <a:rPr sz="1600" spc="-4" dirty="0">
                <a:latin typeface="Calibri"/>
                <a:cs typeface="Calibri"/>
              </a:rPr>
              <a:t>878 </a:t>
            </a:r>
            <a:r>
              <a:rPr sz="1600" dirty="0">
                <a:latin typeface="Calibri"/>
                <a:cs typeface="Calibri"/>
              </a:rPr>
              <a:t>square feet </a:t>
            </a:r>
            <a:r>
              <a:rPr sz="1600" spc="-4" dirty="0">
                <a:latin typeface="Calibri"/>
                <a:cs typeface="Calibri"/>
              </a:rPr>
              <a:t>of living </a:t>
            </a:r>
            <a:r>
              <a:rPr sz="1600" dirty="0">
                <a:latin typeface="Calibri"/>
                <a:cs typeface="Calibri"/>
              </a:rPr>
              <a:t>space and Management are </a:t>
            </a:r>
            <a:r>
              <a:rPr sz="1600" spc="-4" dirty="0">
                <a:latin typeface="Calibri"/>
                <a:cs typeface="Calibri"/>
              </a:rPr>
              <a:t>seeking </a:t>
            </a:r>
            <a:r>
              <a:rPr sz="1600" dirty="0">
                <a:latin typeface="Calibri"/>
                <a:cs typeface="Calibri"/>
              </a:rPr>
              <a:t>to lease </a:t>
            </a:r>
            <a:r>
              <a:rPr sz="1600" spc="-4" dirty="0">
                <a:latin typeface="Calibri"/>
                <a:cs typeface="Calibri"/>
              </a:rPr>
              <a:t>Villa </a:t>
            </a:r>
            <a:r>
              <a:rPr sz="1600" dirty="0">
                <a:latin typeface="Calibri"/>
                <a:cs typeface="Calibri"/>
              </a:rPr>
              <a:t>C1 </a:t>
            </a:r>
            <a:r>
              <a:rPr sz="1600" spc="-4" dirty="0">
                <a:latin typeface="Calibri"/>
                <a:cs typeface="Calibri"/>
              </a:rPr>
              <a:t>for </a:t>
            </a:r>
            <a:r>
              <a:rPr sz="1600" dirty="0">
                <a:latin typeface="Calibri"/>
                <a:cs typeface="Calibri"/>
              </a:rPr>
              <a:t>a monthly rent  </a:t>
            </a:r>
            <a:r>
              <a:rPr sz="1600" spc="-4" dirty="0">
                <a:latin typeface="Calibri"/>
                <a:cs typeface="Calibri"/>
              </a:rPr>
              <a:t>of</a:t>
            </a:r>
            <a:r>
              <a:rPr sz="1600" spc="-79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$2,500.</a:t>
            </a:r>
            <a:endParaRPr sz="1600" dirty="0">
              <a:latin typeface="Calibri"/>
              <a:cs typeface="Calibri"/>
            </a:endParaRPr>
          </a:p>
          <a:p>
            <a:pPr marL="11206" algn="just">
              <a:spcBef>
                <a:spcPts val="552"/>
              </a:spcBef>
            </a:pPr>
            <a:r>
              <a:rPr sz="1600" b="1" spc="-4" dirty="0">
                <a:latin typeface="Calibri"/>
                <a:cs typeface="Calibri"/>
              </a:rPr>
              <a:t>Villa D2 </a:t>
            </a:r>
            <a:r>
              <a:rPr sz="1600" dirty="0">
                <a:latin typeface="Calibri"/>
                <a:cs typeface="Calibri"/>
              </a:rPr>
              <a:t>(Parcel </a:t>
            </a:r>
            <a:r>
              <a:rPr sz="1600" spc="-4" dirty="0">
                <a:latin typeface="Calibri"/>
                <a:cs typeface="Calibri"/>
              </a:rPr>
              <a:t>277) </a:t>
            </a:r>
            <a:r>
              <a:rPr sz="1600" dirty="0">
                <a:latin typeface="Calibri"/>
                <a:cs typeface="Calibri"/>
              </a:rPr>
              <a:t>– Available to</a:t>
            </a:r>
            <a:r>
              <a:rPr sz="1600" spc="-7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rent</a:t>
            </a:r>
          </a:p>
          <a:p>
            <a:pPr marL="11206" marR="5603" algn="just">
              <a:lnSpc>
                <a:spcPct val="101899"/>
              </a:lnSpc>
              <a:spcBef>
                <a:spcPts val="525"/>
              </a:spcBef>
            </a:pPr>
            <a:r>
              <a:rPr sz="1600" dirty="0">
                <a:latin typeface="Calibri"/>
                <a:cs typeface="Calibri"/>
              </a:rPr>
              <a:t>A three </a:t>
            </a:r>
            <a:r>
              <a:rPr sz="1600" spc="-9" dirty="0">
                <a:latin typeface="Calibri"/>
                <a:cs typeface="Calibri"/>
              </a:rPr>
              <a:t>bedroom </a:t>
            </a:r>
            <a:r>
              <a:rPr sz="1600" dirty="0">
                <a:latin typeface="Calibri"/>
                <a:cs typeface="Calibri"/>
              </a:rPr>
              <a:t>villa with </a:t>
            </a:r>
            <a:r>
              <a:rPr sz="1600" spc="-4" dirty="0">
                <a:latin typeface="Calibri"/>
                <a:cs typeface="Calibri"/>
              </a:rPr>
              <a:t>private </a:t>
            </a:r>
            <a:r>
              <a:rPr sz="1600" dirty="0">
                <a:latin typeface="Calibri"/>
                <a:cs typeface="Calibri"/>
              </a:rPr>
              <a:t>swimming </a:t>
            </a:r>
            <a:r>
              <a:rPr sz="1600" spc="-4" dirty="0">
                <a:latin typeface="Calibri"/>
                <a:cs typeface="Calibri"/>
              </a:rPr>
              <a:t>pool </a:t>
            </a:r>
            <a:r>
              <a:rPr sz="1600" dirty="0">
                <a:latin typeface="Calibri"/>
                <a:cs typeface="Calibri"/>
              </a:rPr>
              <a:t>constructed in </a:t>
            </a:r>
            <a:r>
              <a:rPr sz="1600" spc="-4" dirty="0">
                <a:latin typeface="Calibri"/>
                <a:cs typeface="Calibri"/>
              </a:rPr>
              <a:t>2005. Villa D2 has </a:t>
            </a:r>
            <a:r>
              <a:rPr sz="1600" dirty="0">
                <a:latin typeface="Calibri"/>
                <a:cs typeface="Calibri"/>
              </a:rPr>
              <a:t>a prime </a:t>
            </a:r>
            <a:r>
              <a:rPr sz="1600" spc="-4" dirty="0">
                <a:latin typeface="Calibri"/>
                <a:cs typeface="Calibri"/>
              </a:rPr>
              <a:t>central elevated position with </a:t>
            </a:r>
            <a:r>
              <a:rPr sz="1600" dirty="0">
                <a:latin typeface="Calibri"/>
                <a:cs typeface="Calibri"/>
              </a:rPr>
              <a:t>views of  </a:t>
            </a:r>
            <a:r>
              <a:rPr sz="1600" spc="-4" dirty="0">
                <a:latin typeface="Calibri"/>
                <a:cs typeface="Calibri"/>
              </a:rPr>
              <a:t>the beach and </a:t>
            </a:r>
            <a:r>
              <a:rPr sz="1600" dirty="0">
                <a:latin typeface="Calibri"/>
                <a:cs typeface="Calibri"/>
              </a:rPr>
              <a:t>Guana </a:t>
            </a:r>
            <a:r>
              <a:rPr sz="1600" spc="-4" dirty="0">
                <a:latin typeface="Calibri"/>
                <a:cs typeface="Calibri"/>
              </a:rPr>
              <a:t>Island. The </a:t>
            </a:r>
            <a:r>
              <a:rPr sz="1600" dirty="0">
                <a:latin typeface="Calibri"/>
                <a:cs typeface="Calibri"/>
              </a:rPr>
              <a:t>villa </a:t>
            </a:r>
            <a:r>
              <a:rPr sz="1600" spc="-4" dirty="0">
                <a:latin typeface="Calibri"/>
                <a:cs typeface="Calibri"/>
              </a:rPr>
              <a:t>has approximately 1,431 </a:t>
            </a:r>
            <a:r>
              <a:rPr sz="1600" dirty="0">
                <a:latin typeface="Calibri"/>
                <a:cs typeface="Calibri"/>
              </a:rPr>
              <a:t>square feet </a:t>
            </a:r>
            <a:r>
              <a:rPr sz="1600" spc="-4" dirty="0">
                <a:latin typeface="Calibri"/>
                <a:cs typeface="Calibri"/>
              </a:rPr>
              <a:t>of living space </a:t>
            </a:r>
            <a:r>
              <a:rPr sz="1600" dirty="0">
                <a:latin typeface="Calibri"/>
                <a:cs typeface="Calibri"/>
              </a:rPr>
              <a:t>and Management are </a:t>
            </a:r>
            <a:r>
              <a:rPr sz="1600" spc="-4" dirty="0">
                <a:latin typeface="Calibri"/>
                <a:cs typeface="Calibri"/>
              </a:rPr>
              <a:t>seeking </a:t>
            </a:r>
            <a:r>
              <a:rPr sz="1600" dirty="0">
                <a:latin typeface="Calibri"/>
                <a:cs typeface="Calibri"/>
              </a:rPr>
              <a:t>to lease </a:t>
            </a:r>
            <a:r>
              <a:rPr sz="1600" spc="-4" dirty="0">
                <a:latin typeface="Calibri"/>
                <a:cs typeface="Calibri"/>
              </a:rPr>
              <a:t>the  property for $3,500 </a:t>
            </a:r>
            <a:r>
              <a:rPr sz="1600" dirty="0">
                <a:latin typeface="Calibri"/>
                <a:cs typeface="Calibri"/>
              </a:rPr>
              <a:t>per</a:t>
            </a:r>
            <a:r>
              <a:rPr sz="1600" spc="-62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month.</a:t>
            </a:r>
            <a:endParaRPr sz="1600" dirty="0">
              <a:latin typeface="Calibri"/>
              <a:cs typeface="Calibri"/>
            </a:endParaRPr>
          </a:p>
          <a:p>
            <a:pPr marL="11206" algn="just">
              <a:spcBef>
                <a:spcPts val="552"/>
              </a:spcBef>
            </a:pPr>
            <a:r>
              <a:rPr sz="1600" b="1" spc="-4" dirty="0">
                <a:latin typeface="Calibri"/>
                <a:cs typeface="Calibri"/>
              </a:rPr>
              <a:t>Villa </a:t>
            </a:r>
            <a:r>
              <a:rPr sz="1600" b="1" dirty="0">
                <a:latin typeface="Calibri"/>
                <a:cs typeface="Calibri"/>
              </a:rPr>
              <a:t>E1 </a:t>
            </a:r>
            <a:r>
              <a:rPr sz="1600" dirty="0">
                <a:latin typeface="Calibri"/>
                <a:cs typeface="Calibri"/>
              </a:rPr>
              <a:t>(Parcel </a:t>
            </a:r>
            <a:r>
              <a:rPr sz="1600" spc="-4" dirty="0">
                <a:latin typeface="Calibri"/>
                <a:cs typeface="Calibri"/>
              </a:rPr>
              <a:t>319) </a:t>
            </a:r>
            <a:r>
              <a:rPr sz="1600" dirty="0">
                <a:latin typeface="Calibri"/>
                <a:cs typeface="Calibri"/>
              </a:rPr>
              <a:t>–</a:t>
            </a:r>
            <a:r>
              <a:rPr sz="1600" spc="-7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Leased</a:t>
            </a:r>
          </a:p>
          <a:p>
            <a:pPr marL="11206" marR="4483" algn="just">
              <a:lnSpc>
                <a:spcPct val="101699"/>
              </a:lnSpc>
              <a:spcBef>
                <a:spcPts val="529"/>
              </a:spcBef>
            </a:pPr>
            <a:r>
              <a:rPr sz="1600" dirty="0">
                <a:latin typeface="Calibri"/>
                <a:cs typeface="Calibri"/>
              </a:rPr>
              <a:t>A </a:t>
            </a:r>
            <a:r>
              <a:rPr sz="1600" spc="-4" dirty="0">
                <a:latin typeface="Calibri"/>
                <a:cs typeface="Calibri"/>
              </a:rPr>
              <a:t>three </a:t>
            </a:r>
            <a:r>
              <a:rPr sz="1600" spc="-9" dirty="0">
                <a:latin typeface="Calibri"/>
                <a:cs typeface="Calibri"/>
              </a:rPr>
              <a:t>bedroom </a:t>
            </a:r>
            <a:r>
              <a:rPr sz="1600" dirty="0">
                <a:latin typeface="Calibri"/>
                <a:cs typeface="Calibri"/>
              </a:rPr>
              <a:t>villa </a:t>
            </a:r>
            <a:r>
              <a:rPr sz="1600" spc="-4" dirty="0">
                <a:latin typeface="Calibri"/>
                <a:cs typeface="Calibri"/>
              </a:rPr>
              <a:t>with private </a:t>
            </a:r>
            <a:r>
              <a:rPr sz="1600" dirty="0">
                <a:latin typeface="Calibri"/>
                <a:cs typeface="Calibri"/>
              </a:rPr>
              <a:t>swimming </a:t>
            </a:r>
            <a:r>
              <a:rPr sz="1600" spc="-4" dirty="0">
                <a:latin typeface="Calibri"/>
                <a:cs typeface="Calibri"/>
              </a:rPr>
              <a:t>pool </a:t>
            </a:r>
            <a:r>
              <a:rPr sz="1600" dirty="0">
                <a:latin typeface="Calibri"/>
                <a:cs typeface="Calibri"/>
              </a:rPr>
              <a:t>constructed in </a:t>
            </a:r>
            <a:r>
              <a:rPr sz="1600" spc="-4" dirty="0">
                <a:latin typeface="Calibri"/>
                <a:cs typeface="Calibri"/>
              </a:rPr>
              <a:t>2005. The </a:t>
            </a:r>
            <a:r>
              <a:rPr sz="1600" dirty="0">
                <a:latin typeface="Calibri"/>
                <a:cs typeface="Calibri"/>
              </a:rPr>
              <a:t>villa is located </a:t>
            </a:r>
            <a:r>
              <a:rPr sz="1600" spc="-4" dirty="0">
                <a:latin typeface="Calibri"/>
                <a:cs typeface="Calibri"/>
              </a:rPr>
              <a:t>on the </a:t>
            </a:r>
            <a:r>
              <a:rPr sz="1600" dirty="0">
                <a:latin typeface="Calibri"/>
                <a:cs typeface="Calibri"/>
              </a:rPr>
              <a:t>eastern </a:t>
            </a:r>
            <a:r>
              <a:rPr sz="1600" spc="-4" dirty="0">
                <a:latin typeface="Calibri"/>
                <a:cs typeface="Calibri"/>
              </a:rPr>
              <a:t>side of the property on  the hillside overlooking the beach. Villa </a:t>
            </a:r>
            <a:r>
              <a:rPr sz="1600" dirty="0">
                <a:latin typeface="Calibri"/>
                <a:cs typeface="Calibri"/>
              </a:rPr>
              <a:t>E1 </a:t>
            </a:r>
            <a:r>
              <a:rPr sz="1600" spc="-4" dirty="0">
                <a:latin typeface="Calibri"/>
                <a:cs typeface="Calibri"/>
              </a:rPr>
              <a:t>has </a:t>
            </a:r>
            <a:r>
              <a:rPr sz="1600" dirty="0">
                <a:latin typeface="Calibri"/>
                <a:cs typeface="Calibri"/>
              </a:rPr>
              <a:t>approximately </a:t>
            </a:r>
            <a:r>
              <a:rPr sz="1600" spc="-4" dirty="0">
                <a:latin typeface="Calibri"/>
                <a:cs typeface="Calibri"/>
              </a:rPr>
              <a:t>1,937 </a:t>
            </a:r>
            <a:r>
              <a:rPr sz="1600" dirty="0">
                <a:latin typeface="Calibri"/>
                <a:cs typeface="Calibri"/>
              </a:rPr>
              <a:t>square </a:t>
            </a:r>
            <a:r>
              <a:rPr sz="1600" spc="-4" dirty="0">
                <a:latin typeface="Calibri"/>
                <a:cs typeface="Calibri"/>
              </a:rPr>
              <a:t>feet of living </a:t>
            </a:r>
            <a:r>
              <a:rPr sz="1600" dirty="0">
                <a:latin typeface="Calibri"/>
                <a:cs typeface="Calibri"/>
              </a:rPr>
              <a:t>space and is </a:t>
            </a:r>
            <a:r>
              <a:rPr sz="1600" spc="-4" dirty="0">
                <a:latin typeface="Calibri"/>
                <a:cs typeface="Calibri"/>
              </a:rPr>
              <a:t>currently let </a:t>
            </a:r>
            <a:r>
              <a:rPr sz="1600" dirty="0">
                <a:latin typeface="Calibri"/>
                <a:cs typeface="Calibri"/>
              </a:rPr>
              <a:t>at a rent </a:t>
            </a:r>
            <a:r>
              <a:rPr sz="1600" spc="-4" dirty="0">
                <a:latin typeface="Calibri"/>
                <a:cs typeface="Calibri"/>
              </a:rPr>
              <a:t>of $2,500  </a:t>
            </a:r>
            <a:r>
              <a:rPr sz="1600" dirty="0">
                <a:latin typeface="Calibri"/>
                <a:cs typeface="Calibri"/>
              </a:rPr>
              <a:t>per</a:t>
            </a:r>
            <a:r>
              <a:rPr sz="1600" spc="-88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month.</a:t>
            </a:r>
            <a:endParaRPr sz="1600" dirty="0">
              <a:latin typeface="Calibri"/>
              <a:cs typeface="Calibri"/>
            </a:endParaRPr>
          </a:p>
          <a:p>
            <a:pPr marL="11206" algn="just">
              <a:spcBef>
                <a:spcPts val="547"/>
              </a:spcBef>
            </a:pPr>
            <a:r>
              <a:rPr sz="1600" b="1" spc="-4" dirty="0">
                <a:latin typeface="Calibri"/>
                <a:cs typeface="Calibri"/>
              </a:rPr>
              <a:t>Villa 28 </a:t>
            </a:r>
            <a:r>
              <a:rPr sz="1600" dirty="0">
                <a:latin typeface="Calibri"/>
                <a:cs typeface="Calibri"/>
              </a:rPr>
              <a:t>(Parcel </a:t>
            </a:r>
            <a:r>
              <a:rPr sz="1600" spc="-4" dirty="0">
                <a:latin typeface="Calibri"/>
                <a:cs typeface="Calibri"/>
              </a:rPr>
              <a:t>365) </a:t>
            </a:r>
            <a:r>
              <a:rPr sz="1600" dirty="0">
                <a:latin typeface="Calibri"/>
                <a:cs typeface="Calibri"/>
              </a:rPr>
              <a:t>–</a:t>
            </a:r>
            <a:r>
              <a:rPr sz="1600" spc="-66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Leased</a:t>
            </a:r>
          </a:p>
          <a:p>
            <a:pPr marL="11206" marR="4483" algn="just">
              <a:lnSpc>
                <a:spcPct val="101899"/>
              </a:lnSpc>
              <a:spcBef>
                <a:spcPts val="525"/>
              </a:spcBef>
            </a:pPr>
            <a:r>
              <a:rPr sz="1600" dirty="0">
                <a:latin typeface="Calibri"/>
                <a:cs typeface="Calibri"/>
              </a:rPr>
              <a:t>A </a:t>
            </a:r>
            <a:r>
              <a:rPr sz="1600" spc="-4" dirty="0">
                <a:latin typeface="Calibri"/>
                <a:cs typeface="Calibri"/>
              </a:rPr>
              <a:t>four bedroom </a:t>
            </a:r>
            <a:r>
              <a:rPr sz="1600" dirty="0">
                <a:latin typeface="Calibri"/>
                <a:cs typeface="Calibri"/>
              </a:rPr>
              <a:t>villa with </a:t>
            </a:r>
            <a:r>
              <a:rPr sz="1600" spc="-4" dirty="0">
                <a:latin typeface="Calibri"/>
                <a:cs typeface="Calibri"/>
              </a:rPr>
              <a:t>private swimming pool </a:t>
            </a:r>
            <a:r>
              <a:rPr sz="1600" dirty="0">
                <a:latin typeface="Calibri"/>
                <a:cs typeface="Calibri"/>
              </a:rPr>
              <a:t>constructed in </a:t>
            </a:r>
            <a:r>
              <a:rPr sz="1600" spc="-4" dirty="0">
                <a:latin typeface="Calibri"/>
                <a:cs typeface="Calibri"/>
              </a:rPr>
              <a:t>2007 </a:t>
            </a:r>
            <a:r>
              <a:rPr sz="1600" dirty="0">
                <a:latin typeface="Calibri"/>
                <a:cs typeface="Calibri"/>
              </a:rPr>
              <a:t>and </a:t>
            </a:r>
            <a:r>
              <a:rPr sz="1600" spc="-4" dirty="0">
                <a:latin typeface="Calibri"/>
                <a:cs typeface="Calibri"/>
              </a:rPr>
              <a:t>providing </a:t>
            </a:r>
            <a:r>
              <a:rPr sz="1600" dirty="0">
                <a:latin typeface="Calibri"/>
                <a:cs typeface="Calibri"/>
              </a:rPr>
              <a:t>approximately </a:t>
            </a:r>
            <a:r>
              <a:rPr sz="1600" spc="-4" dirty="0">
                <a:latin typeface="Calibri"/>
                <a:cs typeface="Calibri"/>
              </a:rPr>
              <a:t>3,062 </a:t>
            </a:r>
            <a:r>
              <a:rPr sz="1600" dirty="0">
                <a:latin typeface="Calibri"/>
                <a:cs typeface="Calibri"/>
              </a:rPr>
              <a:t>square </a:t>
            </a:r>
            <a:r>
              <a:rPr sz="1600" spc="-4" dirty="0">
                <a:latin typeface="Calibri"/>
                <a:cs typeface="Calibri"/>
              </a:rPr>
              <a:t>feet of living </a:t>
            </a:r>
            <a:r>
              <a:rPr sz="1600" dirty="0">
                <a:latin typeface="Calibri"/>
                <a:cs typeface="Calibri"/>
              </a:rPr>
              <a:t>space.  </a:t>
            </a: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villa </a:t>
            </a:r>
            <a:r>
              <a:rPr sz="1600" spc="-4" dirty="0">
                <a:latin typeface="Calibri"/>
                <a:cs typeface="Calibri"/>
              </a:rPr>
              <a:t>has </a:t>
            </a:r>
            <a:r>
              <a:rPr sz="1600" dirty="0">
                <a:latin typeface="Calibri"/>
                <a:cs typeface="Calibri"/>
              </a:rPr>
              <a:t>been </a:t>
            </a:r>
            <a:r>
              <a:rPr sz="1600" spc="-4" dirty="0">
                <a:latin typeface="Calibri"/>
                <a:cs typeface="Calibri"/>
              </a:rPr>
              <a:t>built in </a:t>
            </a:r>
            <a:r>
              <a:rPr sz="1600" dirty="0">
                <a:latin typeface="Calibri"/>
                <a:cs typeface="Calibri"/>
              </a:rPr>
              <a:t>an enviable </a:t>
            </a:r>
            <a:r>
              <a:rPr sz="1600" spc="-4" dirty="0">
                <a:latin typeface="Calibri"/>
                <a:cs typeface="Calibri"/>
              </a:rPr>
              <a:t>position </a:t>
            </a:r>
            <a:r>
              <a:rPr sz="1600" dirty="0">
                <a:latin typeface="Calibri"/>
                <a:cs typeface="Calibri"/>
              </a:rPr>
              <a:t>located </a:t>
            </a:r>
            <a:r>
              <a:rPr sz="1600" spc="-4" dirty="0">
                <a:latin typeface="Calibri"/>
                <a:cs typeface="Calibri"/>
              </a:rPr>
              <a:t>on elevated ground above the beach on the </a:t>
            </a:r>
            <a:r>
              <a:rPr sz="1600" dirty="0">
                <a:latin typeface="Calibri"/>
                <a:cs typeface="Calibri"/>
              </a:rPr>
              <a:t>far </a:t>
            </a:r>
            <a:r>
              <a:rPr sz="1600" spc="-4" dirty="0">
                <a:latin typeface="Calibri"/>
                <a:cs typeface="Calibri"/>
              </a:rPr>
              <a:t>eastern side of the property.  </a:t>
            </a:r>
            <a:r>
              <a:rPr sz="1600" dirty="0">
                <a:latin typeface="Calibri"/>
                <a:cs typeface="Calibri"/>
              </a:rPr>
              <a:t>Accordingly it </a:t>
            </a:r>
            <a:r>
              <a:rPr sz="1600" spc="-4" dirty="0">
                <a:latin typeface="Calibri"/>
                <a:cs typeface="Calibri"/>
              </a:rPr>
              <a:t>has </a:t>
            </a:r>
            <a:r>
              <a:rPr sz="1600" dirty="0">
                <a:latin typeface="Calibri"/>
                <a:cs typeface="Calibri"/>
              </a:rPr>
              <a:t>superb views </a:t>
            </a:r>
            <a:r>
              <a:rPr sz="1600" spc="-4" dirty="0">
                <a:latin typeface="Calibri"/>
                <a:cs typeface="Calibri"/>
              </a:rPr>
              <a:t>of </a:t>
            </a:r>
            <a:r>
              <a:rPr sz="1600" dirty="0">
                <a:latin typeface="Calibri"/>
                <a:cs typeface="Calibri"/>
              </a:rPr>
              <a:t>the beach </a:t>
            </a:r>
            <a:r>
              <a:rPr sz="1600" spc="-4" dirty="0">
                <a:latin typeface="Calibri"/>
                <a:cs typeface="Calibri"/>
              </a:rPr>
              <a:t>and </a:t>
            </a:r>
            <a:r>
              <a:rPr sz="1600" dirty="0">
                <a:latin typeface="Calibri"/>
                <a:cs typeface="Calibri"/>
              </a:rPr>
              <a:t>coastline </a:t>
            </a:r>
            <a:r>
              <a:rPr sz="1600" spc="-4" dirty="0">
                <a:latin typeface="Calibri"/>
                <a:cs typeface="Calibri"/>
              </a:rPr>
              <a:t>beyond.  </a:t>
            </a:r>
            <a:r>
              <a:rPr sz="1600" dirty="0">
                <a:latin typeface="Calibri"/>
                <a:cs typeface="Calibri"/>
              </a:rPr>
              <a:t>Villa </a:t>
            </a:r>
            <a:r>
              <a:rPr sz="1600" spc="-4" dirty="0">
                <a:latin typeface="Calibri"/>
                <a:cs typeface="Calibri"/>
              </a:rPr>
              <a:t>28 </a:t>
            </a:r>
            <a:r>
              <a:rPr sz="1600" dirty="0">
                <a:latin typeface="Calibri"/>
                <a:cs typeface="Calibri"/>
              </a:rPr>
              <a:t>is currently let at a rent </a:t>
            </a:r>
            <a:r>
              <a:rPr sz="1600" spc="-4" dirty="0">
                <a:latin typeface="Calibri"/>
                <a:cs typeface="Calibri"/>
              </a:rPr>
              <a:t>of $4,200 </a:t>
            </a:r>
            <a:r>
              <a:rPr sz="1600" dirty="0">
                <a:latin typeface="Calibri"/>
                <a:cs typeface="Calibri"/>
              </a:rPr>
              <a:t>per</a:t>
            </a:r>
            <a:r>
              <a:rPr sz="1600" spc="-97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month.</a:t>
            </a:r>
            <a:endParaRPr sz="1600" dirty="0">
              <a:latin typeface="Calibri"/>
              <a:cs typeface="Calibri"/>
            </a:endParaRPr>
          </a:p>
          <a:p>
            <a:pPr marL="11206" algn="just">
              <a:spcBef>
                <a:spcPts val="547"/>
              </a:spcBef>
            </a:pPr>
            <a:r>
              <a:rPr sz="1600" b="1" spc="-4" dirty="0">
                <a:latin typeface="Calibri"/>
                <a:cs typeface="Calibri"/>
              </a:rPr>
              <a:t>Villa 38 </a:t>
            </a:r>
            <a:r>
              <a:rPr sz="1600" dirty="0">
                <a:latin typeface="Calibri"/>
                <a:cs typeface="Calibri"/>
              </a:rPr>
              <a:t>(Parcel </a:t>
            </a:r>
            <a:r>
              <a:rPr sz="1600" spc="-4" dirty="0">
                <a:latin typeface="Calibri"/>
                <a:cs typeface="Calibri"/>
              </a:rPr>
              <a:t>347) </a:t>
            </a:r>
            <a:r>
              <a:rPr sz="1600" dirty="0">
                <a:latin typeface="Calibri"/>
                <a:cs typeface="Calibri"/>
              </a:rPr>
              <a:t>–</a:t>
            </a:r>
            <a:r>
              <a:rPr sz="1600" spc="-66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Leased</a:t>
            </a:r>
          </a:p>
          <a:p>
            <a:pPr marL="11206" marR="5043" algn="just">
              <a:lnSpc>
                <a:spcPct val="101699"/>
              </a:lnSpc>
              <a:spcBef>
                <a:spcPts val="529"/>
              </a:spcBef>
            </a:pPr>
            <a:r>
              <a:rPr sz="1600" dirty="0">
                <a:latin typeface="Calibri"/>
                <a:cs typeface="Calibri"/>
              </a:rPr>
              <a:t>A three </a:t>
            </a:r>
            <a:r>
              <a:rPr sz="1600" spc="-4" dirty="0">
                <a:latin typeface="Calibri"/>
                <a:cs typeface="Calibri"/>
              </a:rPr>
              <a:t>bedroom </a:t>
            </a:r>
            <a:r>
              <a:rPr sz="1600" dirty="0">
                <a:latin typeface="Calibri"/>
                <a:cs typeface="Calibri"/>
              </a:rPr>
              <a:t>villa constructed in </a:t>
            </a:r>
            <a:r>
              <a:rPr sz="1600" spc="-4" dirty="0">
                <a:latin typeface="Calibri"/>
                <a:cs typeface="Calibri"/>
              </a:rPr>
              <a:t>2007 </a:t>
            </a:r>
            <a:r>
              <a:rPr sz="1600" dirty="0">
                <a:latin typeface="Calibri"/>
                <a:cs typeface="Calibri"/>
              </a:rPr>
              <a:t>located </a:t>
            </a:r>
            <a:r>
              <a:rPr sz="1600" spc="-4" dirty="0">
                <a:latin typeface="Calibri"/>
                <a:cs typeface="Calibri"/>
              </a:rPr>
              <a:t>on the </a:t>
            </a:r>
            <a:r>
              <a:rPr sz="1600" dirty="0">
                <a:latin typeface="Calibri"/>
                <a:cs typeface="Calibri"/>
              </a:rPr>
              <a:t>eastern </a:t>
            </a:r>
            <a:r>
              <a:rPr sz="1600" spc="-4" dirty="0">
                <a:latin typeface="Calibri"/>
                <a:cs typeface="Calibri"/>
              </a:rPr>
              <a:t>side of the property on the hillside overlooking the </a:t>
            </a:r>
            <a:r>
              <a:rPr sz="1600" dirty="0">
                <a:latin typeface="Calibri"/>
                <a:cs typeface="Calibri"/>
              </a:rPr>
              <a:t>beach. </a:t>
            </a:r>
            <a:r>
              <a:rPr sz="1600" spc="-4" dirty="0">
                <a:latin typeface="Calibri"/>
                <a:cs typeface="Calibri"/>
              </a:rPr>
              <a:t>Villa </a:t>
            </a:r>
            <a:r>
              <a:rPr sz="1600" dirty="0">
                <a:latin typeface="Calibri"/>
                <a:cs typeface="Calibri"/>
              </a:rPr>
              <a:t>38  </a:t>
            </a:r>
            <a:r>
              <a:rPr sz="1600" spc="-4" dirty="0">
                <a:latin typeface="Calibri"/>
                <a:cs typeface="Calibri"/>
              </a:rPr>
              <a:t>has </a:t>
            </a:r>
            <a:r>
              <a:rPr sz="1600" dirty="0">
                <a:latin typeface="Calibri"/>
                <a:cs typeface="Calibri"/>
              </a:rPr>
              <a:t>approximately 1,720 square </a:t>
            </a:r>
            <a:r>
              <a:rPr sz="1600" spc="-4" dirty="0">
                <a:latin typeface="Calibri"/>
                <a:cs typeface="Calibri"/>
              </a:rPr>
              <a:t>feet of living </a:t>
            </a:r>
            <a:r>
              <a:rPr sz="1600" dirty="0">
                <a:latin typeface="Calibri"/>
                <a:cs typeface="Calibri"/>
              </a:rPr>
              <a:t>space and is currently </a:t>
            </a:r>
            <a:r>
              <a:rPr sz="1600" spc="-4" dirty="0">
                <a:latin typeface="Calibri"/>
                <a:cs typeface="Calibri"/>
              </a:rPr>
              <a:t>let </a:t>
            </a:r>
            <a:r>
              <a:rPr sz="1600" dirty="0">
                <a:latin typeface="Calibri"/>
                <a:cs typeface="Calibri"/>
              </a:rPr>
              <a:t>at a rent </a:t>
            </a:r>
            <a:r>
              <a:rPr sz="1600" spc="-4" dirty="0">
                <a:latin typeface="Calibri"/>
                <a:cs typeface="Calibri"/>
              </a:rPr>
              <a:t>of $3,500 </a:t>
            </a:r>
            <a:r>
              <a:rPr sz="1600" dirty="0">
                <a:latin typeface="Calibri"/>
                <a:cs typeface="Calibri"/>
              </a:rPr>
              <a:t>per</a:t>
            </a:r>
            <a:r>
              <a:rPr sz="1600" spc="-71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month.</a:t>
            </a:r>
            <a:endParaRPr sz="16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0964" y="463849"/>
            <a:ext cx="7622599" cy="4959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 txBox="1"/>
          <p:nvPr/>
        </p:nvSpPr>
        <p:spPr>
          <a:xfrm>
            <a:off x="2307515" y="5624386"/>
            <a:ext cx="604135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600" i="1" spc="-4" dirty="0">
                <a:latin typeface="Calibri"/>
                <a:cs typeface="Calibri"/>
              </a:rPr>
              <a:t>Villa </a:t>
            </a:r>
            <a:r>
              <a:rPr sz="1600" i="1" dirty="0">
                <a:latin typeface="Calibri"/>
                <a:cs typeface="Calibri"/>
              </a:rPr>
              <a:t>28 – </a:t>
            </a:r>
            <a:r>
              <a:rPr sz="1600" i="1" spc="-4" dirty="0">
                <a:latin typeface="Calibri"/>
                <a:cs typeface="Calibri"/>
              </a:rPr>
              <a:t>four bedroom villa overlooking </a:t>
            </a:r>
            <a:r>
              <a:rPr sz="1600" i="1" spc="-9" dirty="0">
                <a:latin typeface="Calibri"/>
                <a:cs typeface="Calibri"/>
              </a:rPr>
              <a:t>the </a:t>
            </a:r>
            <a:r>
              <a:rPr sz="1600" i="1" spc="-4" dirty="0">
                <a:latin typeface="Calibri"/>
                <a:cs typeface="Calibri"/>
              </a:rPr>
              <a:t>beach included in </a:t>
            </a:r>
            <a:r>
              <a:rPr sz="1600" i="1" dirty="0">
                <a:latin typeface="Calibri"/>
                <a:cs typeface="Calibri"/>
              </a:rPr>
              <a:t>the</a:t>
            </a:r>
            <a:r>
              <a:rPr sz="1600" i="1" spc="26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sale</a:t>
            </a:r>
            <a:r>
              <a:rPr sz="1400" i="1" dirty="0">
                <a:latin typeface="Calibri"/>
                <a:cs typeface="Calibri"/>
              </a:rPr>
              <a:t>.</a:t>
            </a:r>
            <a:endParaRPr sz="1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3452" y="258931"/>
            <a:ext cx="11553247" cy="2496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algn="just"/>
            <a:r>
              <a:rPr sz="1600" b="1" spc="-4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Lambert Beach Resort</a:t>
            </a:r>
            <a:r>
              <a:rPr sz="1600" b="1" spc="18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600" b="1" spc="-9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Condominiums</a:t>
            </a:r>
            <a:endParaRPr sz="1600" dirty="0">
              <a:solidFill>
                <a:schemeClr val="accent2">
                  <a:lumMod val="75000"/>
                </a:schemeClr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spcBef>
                <a:spcPts val="44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11206" marR="4483" algn="just">
              <a:lnSpc>
                <a:spcPct val="101699"/>
              </a:lnSpc>
              <a:spcBef>
                <a:spcPts val="4"/>
              </a:spcBef>
            </a:pPr>
            <a:r>
              <a:rPr sz="1600" spc="-4" dirty="0">
                <a:latin typeface="Calibri"/>
                <a:cs typeface="Calibri"/>
              </a:rPr>
              <a:t>The original </a:t>
            </a:r>
            <a:r>
              <a:rPr sz="1600" dirty="0">
                <a:latin typeface="Calibri"/>
                <a:cs typeface="Calibri"/>
              </a:rPr>
              <a:t>plan </a:t>
            </a:r>
            <a:r>
              <a:rPr sz="1600" spc="-4" dirty="0">
                <a:latin typeface="Calibri"/>
                <a:cs typeface="Calibri"/>
              </a:rPr>
              <a:t>for the resort included the development of </a:t>
            </a:r>
            <a:r>
              <a:rPr sz="1600" dirty="0">
                <a:latin typeface="Calibri"/>
                <a:cs typeface="Calibri"/>
              </a:rPr>
              <a:t>condominiums </a:t>
            </a:r>
            <a:r>
              <a:rPr sz="1600" spc="-4" dirty="0">
                <a:latin typeface="Calibri"/>
                <a:cs typeface="Calibri"/>
              </a:rPr>
              <a:t>(‘condos’) for </a:t>
            </a:r>
            <a:r>
              <a:rPr sz="1600" dirty="0">
                <a:latin typeface="Calibri"/>
                <a:cs typeface="Calibri"/>
              </a:rPr>
              <a:t>sale to </a:t>
            </a:r>
            <a:r>
              <a:rPr sz="1600" spc="-4" dirty="0">
                <a:latin typeface="Calibri"/>
                <a:cs typeface="Calibri"/>
              </a:rPr>
              <a:t>third </a:t>
            </a:r>
            <a:r>
              <a:rPr sz="1600" dirty="0">
                <a:latin typeface="Calibri"/>
                <a:cs typeface="Calibri"/>
              </a:rPr>
              <a:t>parties </a:t>
            </a:r>
            <a:r>
              <a:rPr sz="1600" spc="-4" dirty="0">
                <a:latin typeface="Calibri"/>
                <a:cs typeface="Calibri"/>
              </a:rPr>
              <a:t>with </a:t>
            </a:r>
            <a:r>
              <a:rPr sz="1600" dirty="0">
                <a:latin typeface="Calibri"/>
                <a:cs typeface="Calibri"/>
              </a:rPr>
              <a:t>a </a:t>
            </a:r>
            <a:r>
              <a:rPr sz="1600" spc="-4" dirty="0">
                <a:latin typeface="Calibri"/>
                <a:cs typeface="Calibri"/>
              </a:rPr>
              <a:t>pooling  </a:t>
            </a:r>
            <a:r>
              <a:rPr sz="1600" dirty="0">
                <a:latin typeface="Calibri"/>
                <a:cs typeface="Calibri"/>
              </a:rPr>
              <a:t>agreement </a:t>
            </a:r>
            <a:r>
              <a:rPr sz="1600" spc="-4" dirty="0">
                <a:latin typeface="Calibri"/>
                <a:cs typeface="Calibri"/>
              </a:rPr>
              <a:t>to allow the units </a:t>
            </a:r>
            <a:r>
              <a:rPr sz="1600" dirty="0">
                <a:latin typeface="Calibri"/>
                <a:cs typeface="Calibri"/>
              </a:rPr>
              <a:t>to </a:t>
            </a:r>
            <a:r>
              <a:rPr sz="1600" spc="-4" dirty="0">
                <a:latin typeface="Calibri"/>
                <a:cs typeface="Calibri"/>
              </a:rPr>
              <a:t>be </a:t>
            </a:r>
            <a:r>
              <a:rPr sz="1600" dirty="0">
                <a:latin typeface="Calibri"/>
                <a:cs typeface="Calibri"/>
              </a:rPr>
              <a:t>rented as </a:t>
            </a:r>
            <a:r>
              <a:rPr sz="1600" spc="-4" dirty="0">
                <a:latin typeface="Calibri"/>
                <a:cs typeface="Calibri"/>
              </a:rPr>
              <a:t>part of the hotel </a:t>
            </a:r>
            <a:r>
              <a:rPr sz="1600" dirty="0">
                <a:latin typeface="Calibri"/>
                <a:cs typeface="Calibri"/>
              </a:rPr>
              <a:t>when </a:t>
            </a:r>
            <a:r>
              <a:rPr sz="1600" spc="-4" dirty="0">
                <a:latin typeface="Calibri"/>
                <a:cs typeface="Calibri"/>
              </a:rPr>
              <a:t>not </a:t>
            </a:r>
            <a:r>
              <a:rPr sz="1600" dirty="0">
                <a:latin typeface="Calibri"/>
                <a:cs typeface="Calibri"/>
              </a:rPr>
              <a:t>required </a:t>
            </a:r>
            <a:r>
              <a:rPr sz="1600" spc="-4" dirty="0">
                <a:latin typeface="Calibri"/>
                <a:cs typeface="Calibri"/>
              </a:rPr>
              <a:t>by the condo </a:t>
            </a:r>
            <a:r>
              <a:rPr sz="1600" dirty="0">
                <a:latin typeface="Calibri"/>
                <a:cs typeface="Calibri"/>
              </a:rPr>
              <a:t>owner. </a:t>
            </a:r>
            <a:r>
              <a:rPr sz="1600" spc="-4" dirty="0">
                <a:latin typeface="Calibri"/>
                <a:cs typeface="Calibri"/>
              </a:rPr>
              <a:t>Between 2001 </a:t>
            </a:r>
            <a:r>
              <a:rPr sz="1600" dirty="0">
                <a:latin typeface="Calibri"/>
                <a:cs typeface="Calibri"/>
              </a:rPr>
              <a:t>and </a:t>
            </a:r>
            <a:r>
              <a:rPr sz="1600" spc="-4" dirty="0">
                <a:latin typeface="Calibri"/>
                <a:cs typeface="Calibri"/>
              </a:rPr>
              <a:t>2006 </a:t>
            </a:r>
            <a:r>
              <a:rPr sz="1600" dirty="0">
                <a:latin typeface="Calibri"/>
                <a:cs typeface="Calibri"/>
              </a:rPr>
              <a:t>ten  </a:t>
            </a:r>
            <a:r>
              <a:rPr sz="1600" spc="-4" dirty="0">
                <a:latin typeface="Calibri"/>
                <a:cs typeface="Calibri"/>
              </a:rPr>
              <a:t>buildings </a:t>
            </a:r>
            <a:r>
              <a:rPr sz="1600" dirty="0">
                <a:latin typeface="Calibri"/>
                <a:cs typeface="Calibri"/>
              </a:rPr>
              <a:t>were constructed in two areas </a:t>
            </a:r>
            <a:r>
              <a:rPr sz="1600" spc="-4" dirty="0">
                <a:latin typeface="Calibri"/>
                <a:cs typeface="Calibri"/>
              </a:rPr>
              <a:t>of the </a:t>
            </a:r>
            <a:r>
              <a:rPr sz="1600" dirty="0">
                <a:latin typeface="Calibri"/>
                <a:cs typeface="Calibri"/>
              </a:rPr>
              <a:t>resort. </a:t>
            </a:r>
            <a:r>
              <a:rPr sz="1600" spc="-4" dirty="0">
                <a:latin typeface="Calibri"/>
                <a:cs typeface="Calibri"/>
              </a:rPr>
              <a:t>Two blocks </a:t>
            </a:r>
            <a:r>
              <a:rPr sz="1600" dirty="0">
                <a:latin typeface="Calibri"/>
                <a:cs typeface="Calibri"/>
              </a:rPr>
              <a:t>were </a:t>
            </a:r>
            <a:r>
              <a:rPr sz="1600" spc="-4" dirty="0">
                <a:latin typeface="Calibri"/>
                <a:cs typeface="Calibri"/>
              </a:rPr>
              <a:t>built on the </a:t>
            </a:r>
            <a:r>
              <a:rPr sz="1600" dirty="0">
                <a:latin typeface="Calibri"/>
                <a:cs typeface="Calibri"/>
              </a:rPr>
              <a:t>western </a:t>
            </a:r>
            <a:r>
              <a:rPr sz="1600" spc="-4" dirty="0">
                <a:latin typeface="Calibri"/>
                <a:cs typeface="Calibri"/>
              </a:rPr>
              <a:t>side of the resort on beachfront land  </a:t>
            </a:r>
            <a:r>
              <a:rPr sz="1600" dirty="0">
                <a:latin typeface="Calibri"/>
                <a:cs typeface="Calibri"/>
              </a:rPr>
              <a:t>with </a:t>
            </a: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remaining </a:t>
            </a:r>
            <a:r>
              <a:rPr sz="1600" spc="-4" dirty="0">
                <a:latin typeface="Calibri"/>
                <a:cs typeface="Calibri"/>
              </a:rPr>
              <a:t>units built </a:t>
            </a:r>
            <a:r>
              <a:rPr sz="1600" dirty="0">
                <a:latin typeface="Calibri"/>
                <a:cs typeface="Calibri"/>
              </a:rPr>
              <a:t>to the </a:t>
            </a:r>
            <a:r>
              <a:rPr sz="1600" spc="-4" dirty="0">
                <a:latin typeface="Calibri"/>
                <a:cs typeface="Calibri"/>
              </a:rPr>
              <a:t>rear of the hotel </a:t>
            </a:r>
            <a:r>
              <a:rPr sz="1600" dirty="0">
                <a:latin typeface="Calibri"/>
                <a:cs typeface="Calibri"/>
              </a:rPr>
              <a:t>and swimming </a:t>
            </a:r>
            <a:r>
              <a:rPr sz="1600" spc="-4" dirty="0">
                <a:latin typeface="Calibri"/>
                <a:cs typeface="Calibri"/>
              </a:rPr>
              <a:t>pool </a:t>
            </a:r>
            <a:r>
              <a:rPr sz="1600" dirty="0">
                <a:latin typeface="Calibri"/>
                <a:cs typeface="Calibri"/>
              </a:rPr>
              <a:t>area. </a:t>
            </a:r>
            <a:r>
              <a:rPr sz="1600" spc="-4" dirty="0">
                <a:latin typeface="Calibri"/>
                <a:cs typeface="Calibri"/>
              </a:rPr>
              <a:t>33 condos (of </a:t>
            </a:r>
            <a:r>
              <a:rPr sz="1600" dirty="0">
                <a:latin typeface="Calibri"/>
                <a:cs typeface="Calibri"/>
              </a:rPr>
              <a:t>a </a:t>
            </a:r>
            <a:r>
              <a:rPr sz="1600" spc="-4" dirty="0">
                <a:latin typeface="Calibri"/>
                <a:cs typeface="Calibri"/>
              </a:rPr>
              <a:t>total 60) </a:t>
            </a:r>
            <a:r>
              <a:rPr sz="1600" dirty="0">
                <a:latin typeface="Calibri"/>
                <a:cs typeface="Calibri"/>
              </a:rPr>
              <a:t>remain in </a:t>
            </a:r>
            <a:r>
              <a:rPr sz="1600" spc="-4" dirty="0">
                <a:latin typeface="Calibri"/>
                <a:cs typeface="Calibri"/>
              </a:rPr>
              <a:t>the ownership </a:t>
            </a:r>
            <a:r>
              <a:rPr sz="1600" dirty="0">
                <a:latin typeface="Calibri"/>
                <a:cs typeface="Calibri"/>
              </a:rPr>
              <a:t>of  </a:t>
            </a: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resort and are either let as part </a:t>
            </a:r>
            <a:r>
              <a:rPr sz="1600" spc="-4" dirty="0">
                <a:latin typeface="Calibri"/>
                <a:cs typeface="Calibri"/>
              </a:rPr>
              <a:t>of the hotel inventory or on </a:t>
            </a:r>
            <a:r>
              <a:rPr sz="1600" dirty="0">
                <a:latin typeface="Calibri"/>
                <a:cs typeface="Calibri"/>
              </a:rPr>
              <a:t>a </a:t>
            </a:r>
            <a:r>
              <a:rPr sz="1600" spc="-4" dirty="0">
                <a:latin typeface="Calibri"/>
                <a:cs typeface="Calibri"/>
              </a:rPr>
              <a:t>long </a:t>
            </a:r>
            <a:r>
              <a:rPr sz="1600" dirty="0">
                <a:latin typeface="Calibri"/>
                <a:cs typeface="Calibri"/>
              </a:rPr>
              <a:t>term </a:t>
            </a:r>
            <a:r>
              <a:rPr sz="1600" spc="-4" dirty="0">
                <a:latin typeface="Calibri"/>
                <a:cs typeface="Calibri"/>
              </a:rPr>
              <a:t>basis </a:t>
            </a:r>
            <a:r>
              <a:rPr sz="1600" dirty="0">
                <a:latin typeface="Calibri"/>
                <a:cs typeface="Calibri"/>
              </a:rPr>
              <a:t>as per </a:t>
            </a:r>
            <a:r>
              <a:rPr sz="1600" spc="-4" dirty="0">
                <a:latin typeface="Calibri"/>
                <a:cs typeface="Calibri"/>
              </a:rPr>
              <a:t>the villas </a:t>
            </a:r>
            <a:r>
              <a:rPr sz="1600" dirty="0">
                <a:latin typeface="Calibri"/>
                <a:cs typeface="Calibri"/>
              </a:rPr>
              <a:t>above. The </a:t>
            </a:r>
            <a:r>
              <a:rPr sz="1600" spc="-4" dirty="0">
                <a:latin typeface="Calibri"/>
                <a:cs typeface="Calibri"/>
              </a:rPr>
              <a:t>opportunity </a:t>
            </a:r>
            <a:r>
              <a:rPr sz="1600" dirty="0">
                <a:latin typeface="Calibri"/>
                <a:cs typeface="Calibri"/>
              </a:rPr>
              <a:t>still exists  to </a:t>
            </a:r>
            <a:r>
              <a:rPr sz="1600" spc="-4" dirty="0">
                <a:latin typeface="Calibri"/>
                <a:cs typeface="Calibri"/>
              </a:rPr>
              <a:t>incorporate </a:t>
            </a:r>
            <a:r>
              <a:rPr sz="1600" dirty="0">
                <a:latin typeface="Calibri"/>
                <a:cs typeface="Calibri"/>
              </a:rPr>
              <a:t>all </a:t>
            </a:r>
            <a:r>
              <a:rPr sz="1600" spc="-4" dirty="0">
                <a:latin typeface="Calibri"/>
                <a:cs typeface="Calibri"/>
              </a:rPr>
              <a:t>of the condo units including those owned by </a:t>
            </a:r>
            <a:r>
              <a:rPr sz="1600" dirty="0">
                <a:latin typeface="Calibri"/>
                <a:cs typeface="Calibri"/>
              </a:rPr>
              <a:t>third </a:t>
            </a:r>
            <a:r>
              <a:rPr sz="1600" spc="-4" dirty="0">
                <a:latin typeface="Calibri"/>
                <a:cs typeface="Calibri"/>
              </a:rPr>
              <a:t>parties into </a:t>
            </a:r>
            <a:r>
              <a:rPr sz="1600" dirty="0">
                <a:latin typeface="Calibri"/>
                <a:cs typeface="Calibri"/>
              </a:rPr>
              <a:t>a rental </a:t>
            </a:r>
            <a:r>
              <a:rPr sz="1600" spc="-4" dirty="0">
                <a:latin typeface="Calibri"/>
                <a:cs typeface="Calibri"/>
              </a:rPr>
              <a:t>pool for the hotel </a:t>
            </a:r>
            <a:r>
              <a:rPr sz="1600" dirty="0">
                <a:latin typeface="Calibri"/>
                <a:cs typeface="Calibri"/>
              </a:rPr>
              <a:t>to increase </a:t>
            </a:r>
            <a:r>
              <a:rPr sz="1600" spc="-4" dirty="0">
                <a:latin typeface="Calibri"/>
                <a:cs typeface="Calibri"/>
              </a:rPr>
              <a:t>capacity and  thereby the income earning potential of the </a:t>
            </a:r>
            <a:r>
              <a:rPr sz="1600" dirty="0">
                <a:latin typeface="Calibri"/>
                <a:cs typeface="Calibri"/>
              </a:rPr>
              <a:t>resort.  A summary </a:t>
            </a:r>
            <a:r>
              <a:rPr sz="1600" spc="-4" dirty="0">
                <a:latin typeface="Calibri"/>
                <a:cs typeface="Calibri"/>
              </a:rPr>
              <a:t>of the units owned </a:t>
            </a:r>
            <a:r>
              <a:rPr sz="1600" dirty="0">
                <a:latin typeface="Calibri"/>
                <a:cs typeface="Calibri"/>
              </a:rPr>
              <a:t>is </a:t>
            </a:r>
            <a:r>
              <a:rPr sz="1600" spc="-4" dirty="0">
                <a:latin typeface="Calibri"/>
                <a:cs typeface="Calibri"/>
              </a:rPr>
              <a:t>over the</a:t>
            </a:r>
            <a:r>
              <a:rPr sz="1600" spc="13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page:</a:t>
            </a:r>
          </a:p>
        </p:txBody>
      </p:sp>
      <p:sp>
        <p:nvSpPr>
          <p:cNvPr id="3" name="object 3"/>
          <p:cNvSpPr/>
          <p:nvPr/>
        </p:nvSpPr>
        <p:spPr>
          <a:xfrm>
            <a:off x="1889690" y="3242459"/>
            <a:ext cx="4030385" cy="26531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/>
          <p:nvPr/>
        </p:nvSpPr>
        <p:spPr>
          <a:xfrm>
            <a:off x="6327737" y="3239770"/>
            <a:ext cx="2995948" cy="26557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67600" y="4263641"/>
            <a:ext cx="4610100" cy="13100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470" marR="4483" indent="-109824">
              <a:lnSpc>
                <a:spcPct val="101800"/>
              </a:lnSpc>
            </a:pPr>
            <a:r>
              <a:rPr sz="1600" spc="-4" dirty="0">
                <a:latin typeface="Calibri"/>
                <a:cs typeface="Calibri"/>
              </a:rPr>
              <a:t>* Units 410 and 411 in Building A4 have been sold to a third party subject to contract. </a:t>
            </a:r>
            <a:r>
              <a:rPr sz="1600" dirty="0">
                <a:latin typeface="Calibri"/>
                <a:cs typeface="Calibri"/>
              </a:rPr>
              <a:t>At </a:t>
            </a:r>
            <a:r>
              <a:rPr sz="1600" spc="-4" dirty="0">
                <a:latin typeface="Calibri"/>
                <a:cs typeface="Calibri"/>
              </a:rPr>
              <a:t>time of writing title in these  units has not been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transferred.</a:t>
            </a:r>
            <a:endParaRPr sz="1600" dirty="0">
              <a:latin typeface="Calibri"/>
              <a:cs typeface="Calibri"/>
            </a:endParaRPr>
          </a:p>
          <a:p>
            <a:pPr marL="11206">
              <a:spcBef>
                <a:spcPts val="543"/>
              </a:spcBef>
            </a:pPr>
            <a:r>
              <a:rPr sz="1600" spc="-4" dirty="0">
                <a:latin typeface="Calibri"/>
                <a:cs typeface="Calibri"/>
              </a:rPr>
              <a:t>** Buildings B9 and B10 </a:t>
            </a:r>
            <a:r>
              <a:rPr sz="1600" dirty="0">
                <a:latin typeface="Calibri"/>
                <a:cs typeface="Calibri"/>
              </a:rPr>
              <a:t>are </a:t>
            </a:r>
            <a:r>
              <a:rPr sz="1600" spc="-4" dirty="0">
                <a:latin typeface="Calibri"/>
                <a:cs typeface="Calibri"/>
              </a:rPr>
              <a:t>the only condo buildings wholly owned by the</a:t>
            </a:r>
            <a:r>
              <a:rPr sz="1600" spc="84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resort.</a:t>
            </a:r>
            <a:endParaRPr sz="1600" dirty="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6635900"/>
              </p:ext>
            </p:extLst>
          </p:nvPr>
        </p:nvGraphicFramePr>
        <p:xfrm>
          <a:off x="333957" y="1017449"/>
          <a:ext cx="6933535" cy="45562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8240"/>
                <a:gridCol w="555816"/>
                <a:gridCol w="960817"/>
                <a:gridCol w="1207016"/>
                <a:gridCol w="3111646"/>
              </a:tblGrid>
              <a:tr h="238274"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400" i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Building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143">
                      <a:solidFill>
                        <a:srgbClr val="000000"/>
                      </a:solidFill>
                      <a:prstDash val="solid"/>
                    </a:lnL>
                    <a:lnT w="19050">
                      <a:solidFill>
                        <a:srgbClr val="000000"/>
                      </a:solidFill>
                      <a:prstDash val="solid"/>
                    </a:lnT>
                    <a:lnB w="9144">
                      <a:solidFill>
                        <a:srgbClr val="000000"/>
                      </a:solidFill>
                      <a:prstDash val="solid"/>
                    </a:lnB>
                    <a:solidFill>
                      <a:srgbClr val="548ED4"/>
                    </a:solidFill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400" i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Units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0">
                      <a:solidFill>
                        <a:srgbClr val="000000"/>
                      </a:solidFill>
                      <a:prstDash val="solid"/>
                    </a:lnT>
                    <a:lnB w="9144">
                      <a:solidFill>
                        <a:srgbClr val="000000"/>
                      </a:solidFill>
                      <a:prstDash val="solid"/>
                    </a:lnB>
                    <a:solidFill>
                      <a:srgbClr val="548ED4"/>
                    </a:solidFill>
                  </a:tcPr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400" i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0">
                      <a:solidFill>
                        <a:srgbClr val="000000"/>
                      </a:solidFill>
                      <a:prstDash val="solid"/>
                    </a:lnT>
                    <a:lnB w="9144">
                      <a:solidFill>
                        <a:srgbClr val="000000"/>
                      </a:solidFill>
                      <a:prstDash val="solid"/>
                    </a:lnB>
                    <a:solidFill>
                      <a:srgbClr val="548ED4"/>
                    </a:solidFill>
                  </a:tcPr>
                </a:tc>
                <a:tc>
                  <a:txBody>
                    <a:bodyPr/>
                    <a:lstStyle/>
                    <a:p>
                      <a:pPr marL="18669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400" i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Status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0">
                      <a:solidFill>
                        <a:srgbClr val="000000"/>
                      </a:solidFill>
                      <a:prstDash val="solid"/>
                    </a:lnT>
                    <a:lnB w="9144">
                      <a:solidFill>
                        <a:srgbClr val="000000"/>
                      </a:solidFill>
                      <a:prstDash val="solid"/>
                    </a:lnB>
                    <a:solidFill>
                      <a:srgbClr val="548ED4"/>
                    </a:solidFill>
                  </a:tcPr>
                </a:tc>
                <a:tc>
                  <a:txBody>
                    <a:bodyPr/>
                    <a:lstStyle/>
                    <a:p>
                      <a:pPr marL="39751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400" i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Rental</a:t>
                      </a:r>
                      <a:r>
                        <a:rPr sz="1400" i="1" spc="-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i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Income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143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144">
                      <a:solidFill>
                        <a:srgbClr val="000000"/>
                      </a:solidFill>
                      <a:prstDash val="solid"/>
                    </a:lnB>
                    <a:solidFill>
                      <a:srgbClr val="548ED4"/>
                    </a:solidFill>
                  </a:tcPr>
                </a:tc>
              </a:tr>
              <a:tr h="281716"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A1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143">
                      <a:solidFill>
                        <a:srgbClr val="000000"/>
                      </a:solidFill>
                      <a:prstDash val="solid"/>
                    </a:lnL>
                    <a:lnT w="9144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4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9144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2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‐</a:t>
                      </a:r>
                      <a:r>
                        <a:rPr sz="1400" spc="-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suites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9144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86690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vacant</a:t>
                      </a:r>
                    </a:p>
                  </a:txBody>
                  <a:tcPr marL="0" marR="0" marT="0" marB="0">
                    <a:lnT w="9144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97510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n/a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143">
                      <a:solidFill>
                        <a:srgbClr val="000000"/>
                      </a:solidFill>
                      <a:prstDash val="solid"/>
                    </a:lnR>
                    <a:lnT w="9144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  <a:tr h="264907">
                <a:tc>
                  <a:txBody>
                    <a:bodyPr/>
                    <a:lstStyle/>
                    <a:p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143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2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‐</a:t>
                      </a:r>
                      <a:r>
                        <a:rPr sz="14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studios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143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264906"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A2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143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2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‐</a:t>
                      </a:r>
                      <a:r>
                        <a:rPr sz="1400" spc="-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suites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669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3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‐</a:t>
                      </a:r>
                      <a:r>
                        <a:rPr sz="1400" spc="-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leased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9751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$1,400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month from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units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143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265242">
                <a:tc>
                  <a:txBody>
                    <a:bodyPr/>
                    <a:lstStyle/>
                    <a:p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143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3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‐</a:t>
                      </a:r>
                      <a:r>
                        <a:rPr sz="14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studios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669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2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‐</a:t>
                      </a:r>
                      <a:r>
                        <a:rPr sz="1400" spc="-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vacant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143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265243"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A4*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143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1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‐</a:t>
                      </a:r>
                      <a:r>
                        <a:rPr sz="1400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suite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6690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hotel</a:t>
                      </a:r>
                      <a:r>
                        <a:rPr sz="14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use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97510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n/a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143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264907">
                <a:tc>
                  <a:txBody>
                    <a:bodyPr/>
                    <a:lstStyle/>
                    <a:p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143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1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‐</a:t>
                      </a:r>
                      <a:r>
                        <a:rPr sz="14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studio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143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298524"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B1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143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suite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669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vacant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9751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n/a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143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298524"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B4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143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2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‐</a:t>
                      </a:r>
                      <a:r>
                        <a:rPr sz="14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studios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669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hotel</a:t>
                      </a:r>
                      <a:r>
                        <a:rPr sz="14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use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9751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n/a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143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298524"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B6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143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suite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669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vacant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9751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n/a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143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298524"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B9**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143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8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‐</a:t>
                      </a:r>
                      <a:r>
                        <a:rPr sz="14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studios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669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8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‐</a:t>
                      </a:r>
                      <a:r>
                        <a:rPr sz="1400" spc="-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leased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9751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$7,200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month from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8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units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143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264907"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B10**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143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8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‐</a:t>
                      </a:r>
                      <a:r>
                        <a:rPr sz="14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studios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669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3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‐</a:t>
                      </a:r>
                      <a:r>
                        <a:rPr sz="1400" spc="-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leased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9751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$3,000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month from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units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143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265243">
                <a:tc>
                  <a:txBody>
                    <a:bodyPr/>
                    <a:lstStyle/>
                    <a:p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143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669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5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‐</a:t>
                      </a:r>
                      <a:r>
                        <a:rPr sz="1400" spc="-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vacant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143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298861"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Basement</a:t>
                      </a:r>
                      <a:r>
                        <a:rPr sz="1400" b="1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B8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143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studio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6690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vacant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97510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n/a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143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264906"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Basement</a:t>
                      </a:r>
                      <a:r>
                        <a:rPr sz="1400" b="1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B10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143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studio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669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vacant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9751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n/a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143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261209"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Total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143">
                      <a:solidFill>
                        <a:srgbClr val="000000"/>
                      </a:solidFill>
                      <a:prstDash val="solid"/>
                    </a:lnL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33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143">
                      <a:solidFill>
                        <a:srgbClr val="000000"/>
                      </a:solidFill>
                      <a:prstDash val="solid"/>
                    </a:lnR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4000" y="1085883"/>
            <a:ext cx="6248400" cy="3137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algn="just"/>
            <a:r>
              <a:rPr sz="1600" b="1" spc="-4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Development</a:t>
            </a:r>
            <a:r>
              <a:rPr sz="1600" b="1" spc="-66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600" b="1" spc="-4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Land</a:t>
            </a:r>
            <a:endParaRPr sz="1600" dirty="0">
              <a:solidFill>
                <a:schemeClr val="accent2">
                  <a:lumMod val="75000"/>
                </a:schemeClr>
              </a:solidFill>
              <a:latin typeface="Calibri"/>
              <a:cs typeface="Calibri"/>
            </a:endParaRPr>
          </a:p>
          <a:p>
            <a:pPr marL="11206" marR="4483" algn="just">
              <a:lnSpc>
                <a:spcPct val="101699"/>
              </a:lnSpc>
              <a:spcBef>
                <a:spcPts val="547"/>
              </a:spcBef>
            </a:pPr>
            <a:r>
              <a:rPr sz="1600" dirty="0">
                <a:latin typeface="Calibri"/>
                <a:cs typeface="Calibri"/>
              </a:rPr>
              <a:t>Lambert </a:t>
            </a:r>
            <a:r>
              <a:rPr sz="1600" spc="-4" dirty="0">
                <a:latin typeface="Calibri"/>
                <a:cs typeface="Calibri"/>
              </a:rPr>
              <a:t>Beach Resort comprises </a:t>
            </a:r>
            <a:r>
              <a:rPr sz="1600" dirty="0">
                <a:latin typeface="Calibri"/>
                <a:cs typeface="Calibri"/>
              </a:rPr>
              <a:t>a </a:t>
            </a:r>
            <a:r>
              <a:rPr sz="1600" spc="-4" dirty="0" smtClean="0">
                <a:latin typeface="Calibri"/>
                <a:cs typeface="Calibri"/>
              </a:rPr>
              <a:t>freehold </a:t>
            </a:r>
            <a:r>
              <a:rPr sz="1600" spc="-4" dirty="0">
                <a:latin typeface="Calibri"/>
                <a:cs typeface="Calibri"/>
              </a:rPr>
              <a:t>land and </a:t>
            </a:r>
            <a:r>
              <a:rPr sz="1600" dirty="0">
                <a:latin typeface="Calibri"/>
                <a:cs typeface="Calibri"/>
              </a:rPr>
              <a:t>contained within this  </a:t>
            </a:r>
            <a:r>
              <a:rPr sz="1600" spc="-4" dirty="0">
                <a:latin typeface="Calibri"/>
                <a:cs typeface="Calibri"/>
              </a:rPr>
              <a:t>ownership </a:t>
            </a:r>
            <a:r>
              <a:rPr sz="1600" dirty="0">
                <a:latin typeface="Calibri"/>
                <a:cs typeface="Calibri"/>
              </a:rPr>
              <a:t>are </a:t>
            </a:r>
            <a:r>
              <a:rPr sz="1600" spc="-4" dirty="0">
                <a:latin typeface="Calibri"/>
                <a:cs typeface="Calibri"/>
              </a:rPr>
              <a:t>45 </a:t>
            </a:r>
            <a:r>
              <a:rPr sz="1600" dirty="0">
                <a:latin typeface="Calibri"/>
                <a:cs typeface="Calibri"/>
              </a:rPr>
              <a:t>allocated </a:t>
            </a:r>
            <a:r>
              <a:rPr sz="1600" spc="-4" dirty="0">
                <a:latin typeface="Calibri"/>
                <a:cs typeface="Calibri"/>
              </a:rPr>
              <a:t>lots </a:t>
            </a:r>
            <a:r>
              <a:rPr sz="1600" dirty="0">
                <a:latin typeface="Calibri"/>
                <a:cs typeface="Calibri"/>
              </a:rPr>
              <a:t>(including  Parcel </a:t>
            </a:r>
            <a:r>
              <a:rPr sz="1600" spc="-4" dirty="0" smtClean="0">
                <a:latin typeface="Calibri"/>
                <a:cs typeface="Calibri"/>
              </a:rPr>
              <a:t>316) </a:t>
            </a:r>
            <a:r>
              <a:rPr sz="1600" dirty="0">
                <a:latin typeface="Calibri"/>
                <a:cs typeface="Calibri"/>
              </a:rPr>
              <a:t>which </a:t>
            </a:r>
            <a:r>
              <a:rPr sz="1600" spc="-4" dirty="0">
                <a:latin typeface="Calibri"/>
                <a:cs typeface="Calibri"/>
              </a:rPr>
              <a:t>have </a:t>
            </a:r>
            <a:r>
              <a:rPr sz="1600" dirty="0">
                <a:latin typeface="Calibri"/>
                <a:cs typeface="Calibri"/>
              </a:rPr>
              <a:t>yet to  </a:t>
            </a:r>
            <a:r>
              <a:rPr sz="1600" spc="-4" dirty="0">
                <a:latin typeface="Calibri"/>
                <a:cs typeface="Calibri"/>
              </a:rPr>
              <a:t>be developed </a:t>
            </a:r>
            <a:r>
              <a:rPr sz="1600" dirty="0">
                <a:latin typeface="Calibri"/>
                <a:cs typeface="Calibri"/>
              </a:rPr>
              <a:t>and </a:t>
            </a:r>
            <a:r>
              <a:rPr sz="1600" spc="-4" dirty="0">
                <a:latin typeface="Calibri"/>
                <a:cs typeface="Calibri"/>
              </a:rPr>
              <a:t>measure approximately 27.6  </a:t>
            </a:r>
            <a:r>
              <a:rPr sz="1600" dirty="0" err="1" smtClean="0">
                <a:latin typeface="Calibri"/>
                <a:cs typeface="Calibri"/>
              </a:rPr>
              <a:t>acres.</a:t>
            </a:r>
            <a:r>
              <a:rPr lang="en-US" sz="1600" spc="-4" dirty="0" err="1" smtClean="0">
                <a:latin typeface="Calibri"/>
                <a:cs typeface="Calibri"/>
              </a:rPr>
              <a:t>T</a:t>
            </a:r>
            <a:r>
              <a:rPr sz="1600" spc="-4" dirty="0" err="1" smtClean="0">
                <a:latin typeface="Calibri"/>
                <a:cs typeface="Calibri"/>
              </a:rPr>
              <a:t>he</a:t>
            </a:r>
            <a:r>
              <a:rPr sz="1600" spc="-4" dirty="0" smtClean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undeveloped lots </a:t>
            </a:r>
            <a:r>
              <a:rPr sz="1600" dirty="0">
                <a:latin typeface="Calibri"/>
                <a:cs typeface="Calibri"/>
              </a:rPr>
              <a:t>are located throughout  </a:t>
            </a:r>
            <a:r>
              <a:rPr sz="1600" spc="-4" dirty="0">
                <a:latin typeface="Calibri"/>
                <a:cs typeface="Calibri"/>
              </a:rPr>
              <a:t>the property </a:t>
            </a:r>
            <a:r>
              <a:rPr sz="1600" dirty="0">
                <a:latin typeface="Calibri"/>
                <a:cs typeface="Calibri"/>
              </a:rPr>
              <a:t>and </a:t>
            </a:r>
            <a:r>
              <a:rPr sz="1600" spc="-4" dirty="0">
                <a:latin typeface="Calibri"/>
                <a:cs typeface="Calibri"/>
              </a:rPr>
              <a:t>due </a:t>
            </a:r>
            <a:r>
              <a:rPr sz="1600" dirty="0">
                <a:latin typeface="Calibri"/>
                <a:cs typeface="Calibri"/>
              </a:rPr>
              <a:t>to </a:t>
            </a: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topography </a:t>
            </a:r>
            <a:r>
              <a:rPr sz="1600" spc="-4" dirty="0">
                <a:latin typeface="Calibri"/>
                <a:cs typeface="Calibri"/>
              </a:rPr>
              <a:t>of the  land </a:t>
            </a:r>
            <a:r>
              <a:rPr sz="1600" dirty="0">
                <a:latin typeface="Calibri"/>
                <a:cs typeface="Calibri"/>
              </a:rPr>
              <a:t>each </a:t>
            </a:r>
            <a:r>
              <a:rPr sz="1600" spc="-4" dirty="0">
                <a:latin typeface="Calibri"/>
                <a:cs typeface="Calibri"/>
              </a:rPr>
              <a:t>lot has </a:t>
            </a:r>
            <a:r>
              <a:rPr sz="1600" dirty="0">
                <a:latin typeface="Calibri"/>
                <a:cs typeface="Calibri"/>
              </a:rPr>
              <a:t>sea views. </a:t>
            </a:r>
            <a:r>
              <a:rPr sz="1600" spc="-4" dirty="0">
                <a:latin typeface="Calibri"/>
                <a:cs typeface="Calibri"/>
              </a:rPr>
              <a:t>This development  land provides </a:t>
            </a:r>
            <a:r>
              <a:rPr sz="1600" dirty="0">
                <a:latin typeface="Calibri"/>
                <a:cs typeface="Calibri"/>
              </a:rPr>
              <a:t>a </a:t>
            </a:r>
            <a:r>
              <a:rPr sz="1600" spc="-4" dirty="0">
                <a:latin typeface="Calibri"/>
                <a:cs typeface="Calibri"/>
              </a:rPr>
              <a:t>new owner </a:t>
            </a:r>
            <a:r>
              <a:rPr sz="1600" dirty="0">
                <a:latin typeface="Calibri"/>
                <a:cs typeface="Calibri"/>
              </a:rPr>
              <a:t>with a number </a:t>
            </a:r>
            <a:r>
              <a:rPr sz="1600" spc="-4" dirty="0">
                <a:latin typeface="Calibri"/>
                <a:cs typeface="Calibri"/>
              </a:rPr>
              <a:t>of  development </a:t>
            </a:r>
            <a:r>
              <a:rPr sz="1600" dirty="0">
                <a:latin typeface="Calibri"/>
                <a:cs typeface="Calibri"/>
              </a:rPr>
              <a:t>opportunities to enhance </a:t>
            </a:r>
            <a:r>
              <a:rPr sz="1600" spc="-4" dirty="0">
                <a:latin typeface="Calibri"/>
                <a:cs typeface="Calibri"/>
              </a:rPr>
              <a:t>the  </a:t>
            </a:r>
            <a:r>
              <a:rPr sz="1600" dirty="0">
                <a:latin typeface="Calibri"/>
                <a:cs typeface="Calibri"/>
              </a:rPr>
              <a:t>existing resort and facilities as well as  generating </a:t>
            </a:r>
            <a:r>
              <a:rPr sz="1600" spc="-4" dirty="0">
                <a:latin typeface="Calibri"/>
                <a:cs typeface="Calibri"/>
              </a:rPr>
              <a:t>income through the development  </a:t>
            </a:r>
            <a:r>
              <a:rPr sz="1600" dirty="0">
                <a:latin typeface="Calibri"/>
                <a:cs typeface="Calibri"/>
              </a:rPr>
              <a:t>and sale </a:t>
            </a:r>
            <a:r>
              <a:rPr sz="1600" spc="-4" dirty="0">
                <a:latin typeface="Calibri"/>
                <a:cs typeface="Calibri"/>
              </a:rPr>
              <a:t>of house sites. </a:t>
            </a:r>
            <a:r>
              <a:rPr sz="1600" dirty="0">
                <a:latin typeface="Calibri"/>
                <a:cs typeface="Calibri"/>
              </a:rPr>
              <a:t>A </a:t>
            </a:r>
            <a:r>
              <a:rPr sz="1600" spc="-4" dirty="0">
                <a:latin typeface="Calibri"/>
                <a:cs typeface="Calibri"/>
              </a:rPr>
              <a:t>list of the  undeveloped lots </a:t>
            </a:r>
            <a:r>
              <a:rPr sz="1600" dirty="0">
                <a:latin typeface="Calibri"/>
                <a:cs typeface="Calibri"/>
              </a:rPr>
              <a:t>in </a:t>
            </a:r>
            <a:r>
              <a:rPr sz="1600" spc="-4" dirty="0">
                <a:latin typeface="Calibri"/>
                <a:cs typeface="Calibri"/>
              </a:rPr>
              <a:t>included </a:t>
            </a:r>
            <a:r>
              <a:rPr sz="1600" dirty="0">
                <a:latin typeface="Calibri"/>
                <a:cs typeface="Calibri"/>
              </a:rPr>
              <a:t>in </a:t>
            </a:r>
            <a:r>
              <a:rPr sz="1600" spc="-4" dirty="0">
                <a:latin typeface="Calibri"/>
                <a:cs typeface="Calibri"/>
              </a:rPr>
              <a:t>the parcel  </a:t>
            </a:r>
            <a:r>
              <a:rPr sz="1600" dirty="0">
                <a:latin typeface="Calibri"/>
                <a:cs typeface="Calibri"/>
              </a:rPr>
              <a:t>summary in </a:t>
            </a:r>
            <a:r>
              <a:rPr sz="1600" spc="-4" dirty="0">
                <a:latin typeface="Calibri"/>
                <a:cs typeface="Calibri"/>
              </a:rPr>
              <a:t>the</a:t>
            </a:r>
            <a:r>
              <a:rPr sz="1600" spc="-93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Appendices.</a:t>
            </a:r>
          </a:p>
          <a:p>
            <a:pPr marL="11206" marR="4483" algn="just">
              <a:lnSpc>
                <a:spcPct val="101899"/>
              </a:lnSpc>
              <a:spcBef>
                <a:spcPts val="525"/>
              </a:spcBef>
            </a:pPr>
            <a:r>
              <a:rPr sz="1600" dirty="0">
                <a:latin typeface="Calibri"/>
                <a:cs typeface="Calibri"/>
              </a:rPr>
              <a:t>Please </a:t>
            </a:r>
            <a:r>
              <a:rPr sz="1600" spc="-4" dirty="0">
                <a:latin typeface="Calibri"/>
                <a:cs typeface="Calibri"/>
              </a:rPr>
              <a:t>note </a:t>
            </a:r>
            <a:r>
              <a:rPr sz="1600" dirty="0">
                <a:latin typeface="Calibri"/>
                <a:cs typeface="Calibri"/>
              </a:rPr>
              <a:t>Parcel </a:t>
            </a:r>
            <a:r>
              <a:rPr sz="1600" spc="-4" dirty="0">
                <a:latin typeface="Calibri"/>
                <a:cs typeface="Calibri"/>
              </a:rPr>
              <a:t>316 has </a:t>
            </a:r>
            <a:r>
              <a:rPr sz="1600" dirty="0">
                <a:latin typeface="Calibri"/>
                <a:cs typeface="Calibri"/>
              </a:rPr>
              <a:t>been </a:t>
            </a:r>
            <a:r>
              <a:rPr sz="1600" spc="-4" dirty="0">
                <a:latin typeface="Calibri"/>
                <a:cs typeface="Calibri"/>
              </a:rPr>
              <a:t>sold </a:t>
            </a:r>
            <a:r>
              <a:rPr sz="1600" dirty="0">
                <a:latin typeface="Calibri"/>
                <a:cs typeface="Calibri"/>
              </a:rPr>
              <a:t>subject to  contract </a:t>
            </a:r>
            <a:r>
              <a:rPr sz="1600" spc="-4" dirty="0">
                <a:latin typeface="Calibri"/>
                <a:cs typeface="Calibri"/>
              </a:rPr>
              <a:t>but </a:t>
            </a:r>
            <a:r>
              <a:rPr sz="1600" dirty="0">
                <a:latin typeface="Calibri"/>
                <a:cs typeface="Calibri"/>
              </a:rPr>
              <a:t>at </a:t>
            </a: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time </a:t>
            </a:r>
            <a:r>
              <a:rPr sz="1600" spc="-4" dirty="0">
                <a:latin typeface="Calibri"/>
                <a:cs typeface="Calibri"/>
              </a:rPr>
              <a:t>of </a:t>
            </a:r>
            <a:r>
              <a:rPr sz="1600" dirty="0">
                <a:latin typeface="Calibri"/>
                <a:cs typeface="Calibri"/>
              </a:rPr>
              <a:t>writing </a:t>
            </a: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title </a:t>
            </a:r>
            <a:r>
              <a:rPr sz="1600" spc="-4" dirty="0">
                <a:latin typeface="Calibri"/>
                <a:cs typeface="Calibri"/>
              </a:rPr>
              <a:t>has  not </a:t>
            </a:r>
            <a:r>
              <a:rPr sz="1600" dirty="0">
                <a:latin typeface="Calibri"/>
                <a:cs typeface="Calibri"/>
              </a:rPr>
              <a:t>been</a:t>
            </a:r>
            <a:r>
              <a:rPr sz="1600" spc="-88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transferred.</a:t>
            </a:r>
          </a:p>
        </p:txBody>
      </p:sp>
      <p:sp>
        <p:nvSpPr>
          <p:cNvPr id="3" name="object 3"/>
          <p:cNvSpPr/>
          <p:nvPr/>
        </p:nvSpPr>
        <p:spPr>
          <a:xfrm>
            <a:off x="6990977" y="666601"/>
            <a:ext cx="3485847" cy="23122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/>
          <p:nvPr/>
        </p:nvSpPr>
        <p:spPr>
          <a:xfrm>
            <a:off x="7079877" y="3338381"/>
            <a:ext cx="3507082" cy="23350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9700" y="246231"/>
            <a:ext cx="12052300" cy="60394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algn="just"/>
            <a:r>
              <a:rPr sz="1600" b="1" spc="-4" dirty="0">
                <a:latin typeface="Calibri"/>
                <a:cs typeface="Calibri"/>
              </a:rPr>
              <a:t>British Virgin Islands</a:t>
            </a:r>
            <a:r>
              <a:rPr sz="1600" b="1" spc="-26" dirty="0">
                <a:latin typeface="Calibri"/>
                <a:cs typeface="Calibri"/>
              </a:rPr>
              <a:t> </a:t>
            </a:r>
            <a:r>
              <a:rPr sz="1600" b="1" spc="-4" dirty="0">
                <a:latin typeface="Calibri"/>
                <a:cs typeface="Calibri"/>
              </a:rPr>
              <a:t>Guide</a:t>
            </a:r>
            <a:endParaRPr sz="1600" dirty="0">
              <a:latin typeface="Calibri"/>
              <a:cs typeface="Calibri"/>
            </a:endParaRPr>
          </a:p>
          <a:p>
            <a:pPr marL="11206" algn="just">
              <a:spcBef>
                <a:spcPts val="565"/>
              </a:spcBef>
            </a:pPr>
            <a:r>
              <a:rPr sz="1600" b="1" spc="-4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Government</a:t>
            </a:r>
            <a:endParaRPr sz="1600" dirty="0">
              <a:solidFill>
                <a:schemeClr val="accent2">
                  <a:lumMod val="75000"/>
                </a:schemeClr>
              </a:solidFill>
              <a:latin typeface="Calibri"/>
              <a:cs typeface="Calibri"/>
            </a:endParaRPr>
          </a:p>
          <a:p>
            <a:pPr marL="11206" marR="4483" algn="just">
              <a:lnSpc>
                <a:spcPct val="101699"/>
              </a:lnSpc>
              <a:spcBef>
                <a:spcPts val="529"/>
              </a:spcBef>
            </a:pP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British </a:t>
            </a:r>
            <a:r>
              <a:rPr sz="1600" spc="-4" dirty="0">
                <a:latin typeface="Calibri"/>
                <a:cs typeface="Calibri"/>
              </a:rPr>
              <a:t>Virgin Islands </a:t>
            </a:r>
            <a:r>
              <a:rPr sz="1600" dirty="0">
                <a:latin typeface="Calibri"/>
                <a:cs typeface="Calibri"/>
              </a:rPr>
              <a:t>is </a:t>
            </a:r>
            <a:r>
              <a:rPr sz="1600" spc="-4" dirty="0">
                <a:latin typeface="Calibri"/>
                <a:cs typeface="Calibri"/>
              </a:rPr>
              <a:t>one of five remaining </a:t>
            </a:r>
            <a:r>
              <a:rPr sz="1600" dirty="0">
                <a:latin typeface="Calibri"/>
                <a:cs typeface="Calibri"/>
              </a:rPr>
              <a:t>British Overseas </a:t>
            </a:r>
            <a:r>
              <a:rPr sz="1600" spc="-4" dirty="0">
                <a:latin typeface="Calibri"/>
                <a:cs typeface="Calibri"/>
              </a:rPr>
              <a:t>Territories </a:t>
            </a:r>
            <a:r>
              <a:rPr sz="1600" dirty="0">
                <a:latin typeface="Calibri"/>
                <a:cs typeface="Calibri"/>
              </a:rPr>
              <a:t>in </a:t>
            </a:r>
            <a:r>
              <a:rPr sz="1600" spc="-4" dirty="0">
                <a:latin typeface="Calibri"/>
                <a:cs typeface="Calibri"/>
              </a:rPr>
              <a:t>the Caribbean region. The Territory operates </a:t>
            </a:r>
            <a:r>
              <a:rPr sz="1600" dirty="0">
                <a:latin typeface="Calibri"/>
                <a:cs typeface="Calibri"/>
              </a:rPr>
              <a:t>a  </a:t>
            </a:r>
            <a:r>
              <a:rPr sz="1600" spc="-4" dirty="0">
                <a:latin typeface="Calibri"/>
                <a:cs typeface="Calibri"/>
              </a:rPr>
              <a:t>parliamentary </a:t>
            </a:r>
            <a:r>
              <a:rPr sz="1600" dirty="0">
                <a:latin typeface="Calibri"/>
                <a:cs typeface="Calibri"/>
              </a:rPr>
              <a:t>and </a:t>
            </a:r>
            <a:r>
              <a:rPr sz="1600" spc="-4" dirty="0">
                <a:latin typeface="Calibri"/>
                <a:cs typeface="Calibri"/>
              </a:rPr>
              <a:t>ministerial system, where the House of </a:t>
            </a:r>
            <a:r>
              <a:rPr sz="1600" dirty="0">
                <a:latin typeface="Calibri"/>
                <a:cs typeface="Calibri"/>
              </a:rPr>
              <a:t>Assembly </a:t>
            </a:r>
            <a:r>
              <a:rPr sz="1600" spc="-4" dirty="0">
                <a:latin typeface="Calibri"/>
                <a:cs typeface="Calibri"/>
              </a:rPr>
              <a:t>administers locally enacted legislation </a:t>
            </a:r>
            <a:r>
              <a:rPr sz="1600" dirty="0">
                <a:latin typeface="Calibri"/>
                <a:cs typeface="Calibri"/>
              </a:rPr>
              <a:t>and </a:t>
            </a:r>
            <a:r>
              <a:rPr sz="1600" spc="-4" dirty="0">
                <a:latin typeface="Calibri"/>
                <a:cs typeface="Calibri"/>
              </a:rPr>
              <a:t>authorizes all public  </a:t>
            </a:r>
            <a:r>
              <a:rPr sz="1600" dirty="0">
                <a:latin typeface="Calibri"/>
                <a:cs typeface="Calibri"/>
              </a:rPr>
              <a:t>expenditure. </a:t>
            </a:r>
            <a:r>
              <a:rPr sz="1600" spc="-4" dirty="0">
                <a:latin typeface="Calibri"/>
                <a:cs typeface="Calibri"/>
              </a:rPr>
              <a:t>The House of </a:t>
            </a:r>
            <a:r>
              <a:rPr sz="1600" dirty="0">
                <a:latin typeface="Calibri"/>
                <a:cs typeface="Calibri"/>
              </a:rPr>
              <a:t>Assembly </a:t>
            </a:r>
            <a:r>
              <a:rPr sz="1600" spc="-4" dirty="0">
                <a:latin typeface="Calibri"/>
                <a:cs typeface="Calibri"/>
              </a:rPr>
              <a:t>consists of </a:t>
            </a:r>
            <a:r>
              <a:rPr sz="1600" dirty="0">
                <a:latin typeface="Calibri"/>
                <a:cs typeface="Calibri"/>
              </a:rPr>
              <a:t>thirteen </a:t>
            </a:r>
            <a:r>
              <a:rPr sz="1600" spc="-4" dirty="0">
                <a:latin typeface="Calibri"/>
                <a:cs typeface="Calibri"/>
              </a:rPr>
              <a:t>legislators, four of whom are elected territory wide </a:t>
            </a:r>
            <a:r>
              <a:rPr sz="1600" dirty="0">
                <a:latin typeface="Calibri"/>
                <a:cs typeface="Calibri"/>
              </a:rPr>
              <a:t>and </a:t>
            </a:r>
            <a:r>
              <a:rPr sz="1600" spc="-4" dirty="0">
                <a:latin typeface="Calibri"/>
                <a:cs typeface="Calibri"/>
              </a:rPr>
              <a:t>the remaining nine  </a:t>
            </a:r>
            <a:r>
              <a:rPr sz="1600" dirty="0">
                <a:latin typeface="Calibri"/>
                <a:cs typeface="Calibri"/>
              </a:rPr>
              <a:t>are elected </a:t>
            </a:r>
            <a:r>
              <a:rPr sz="1600" spc="-4" dirty="0">
                <a:latin typeface="Calibri"/>
                <a:cs typeface="Calibri"/>
              </a:rPr>
              <a:t>by districts. </a:t>
            </a:r>
            <a:r>
              <a:rPr sz="1600" dirty="0">
                <a:latin typeface="Calibri"/>
                <a:cs typeface="Calibri"/>
              </a:rPr>
              <a:t>Under </a:t>
            </a:r>
            <a:r>
              <a:rPr sz="1600" spc="-4" dirty="0">
                <a:latin typeface="Calibri"/>
                <a:cs typeface="Calibri"/>
              </a:rPr>
              <a:t>the Virgin Islands Constitution </a:t>
            </a:r>
            <a:r>
              <a:rPr sz="1600" dirty="0">
                <a:latin typeface="Calibri"/>
                <a:cs typeface="Calibri"/>
              </a:rPr>
              <a:t>Order </a:t>
            </a:r>
            <a:r>
              <a:rPr sz="1600" spc="-4" dirty="0">
                <a:latin typeface="Calibri"/>
                <a:cs typeface="Calibri"/>
              </a:rPr>
              <a:t>2007, the leader of the </a:t>
            </a:r>
            <a:r>
              <a:rPr sz="1600" dirty="0">
                <a:latin typeface="Calibri"/>
                <a:cs typeface="Calibri"/>
              </a:rPr>
              <a:t>Government is </a:t>
            </a:r>
            <a:r>
              <a:rPr sz="1600" spc="-4" dirty="0">
                <a:latin typeface="Calibri"/>
                <a:cs typeface="Calibri"/>
              </a:rPr>
              <a:t>now </a:t>
            </a:r>
            <a:r>
              <a:rPr sz="1600" dirty="0">
                <a:latin typeface="Calibri"/>
                <a:cs typeface="Calibri"/>
              </a:rPr>
              <a:t>referred to as </a:t>
            </a:r>
            <a:r>
              <a:rPr sz="1600" spc="-4" dirty="0">
                <a:latin typeface="Calibri"/>
                <a:cs typeface="Calibri"/>
              </a:rPr>
              <a:t>the  </a:t>
            </a:r>
            <a:r>
              <a:rPr sz="1600" dirty="0">
                <a:latin typeface="Calibri"/>
                <a:cs typeface="Calibri"/>
              </a:rPr>
              <a:t>‘Premier’. </a:t>
            </a:r>
            <a:r>
              <a:rPr sz="1600" spc="-4" dirty="0">
                <a:latin typeface="Calibri"/>
                <a:cs typeface="Calibri"/>
              </a:rPr>
              <a:t>The members of the Cabinet under the ministerial </a:t>
            </a:r>
            <a:r>
              <a:rPr sz="1600" dirty="0">
                <a:latin typeface="Calibri"/>
                <a:cs typeface="Calibri"/>
              </a:rPr>
              <a:t>level </a:t>
            </a:r>
            <a:r>
              <a:rPr sz="1600" spc="-4" dirty="0">
                <a:latin typeface="Calibri"/>
                <a:cs typeface="Calibri"/>
              </a:rPr>
              <a:t>are nominated by the Premier </a:t>
            </a:r>
            <a:r>
              <a:rPr sz="1600" dirty="0">
                <a:latin typeface="Calibri"/>
                <a:cs typeface="Calibri"/>
              </a:rPr>
              <a:t>and </a:t>
            </a:r>
            <a:r>
              <a:rPr sz="1600" spc="-4" dirty="0">
                <a:latin typeface="Calibri"/>
                <a:cs typeface="Calibri"/>
              </a:rPr>
              <a:t>appointed by the Governor.  </a:t>
            </a:r>
            <a:r>
              <a:rPr sz="1600" dirty="0">
                <a:latin typeface="Calibri"/>
                <a:cs typeface="Calibri"/>
              </a:rPr>
              <a:t>There is a modern </a:t>
            </a:r>
            <a:r>
              <a:rPr sz="1600" spc="-4" dirty="0">
                <a:latin typeface="Calibri"/>
                <a:cs typeface="Calibri"/>
              </a:rPr>
              <a:t>judicial system </a:t>
            </a:r>
            <a:r>
              <a:rPr sz="1600" dirty="0">
                <a:latin typeface="Calibri"/>
                <a:cs typeface="Calibri"/>
              </a:rPr>
              <a:t>and </a:t>
            </a:r>
            <a:r>
              <a:rPr sz="1600" spc="-4" dirty="0">
                <a:latin typeface="Calibri"/>
                <a:cs typeface="Calibri"/>
              </a:rPr>
              <a:t>the highest </a:t>
            </a:r>
            <a:r>
              <a:rPr sz="1600" dirty="0">
                <a:latin typeface="Calibri"/>
                <a:cs typeface="Calibri"/>
              </a:rPr>
              <a:t>court </a:t>
            </a:r>
            <a:r>
              <a:rPr sz="1600" spc="-4" dirty="0">
                <a:latin typeface="Calibri"/>
                <a:cs typeface="Calibri"/>
              </a:rPr>
              <a:t>of </a:t>
            </a:r>
            <a:r>
              <a:rPr sz="1600" dirty="0">
                <a:latin typeface="Calibri"/>
                <a:cs typeface="Calibri"/>
              </a:rPr>
              <a:t>appeal </a:t>
            </a:r>
            <a:r>
              <a:rPr sz="1600" spc="-4" dirty="0">
                <a:latin typeface="Calibri"/>
                <a:cs typeface="Calibri"/>
              </a:rPr>
              <a:t>is the </a:t>
            </a:r>
            <a:r>
              <a:rPr sz="1600" dirty="0">
                <a:latin typeface="Calibri"/>
                <a:cs typeface="Calibri"/>
              </a:rPr>
              <a:t>Privy Council </a:t>
            </a:r>
            <a:r>
              <a:rPr sz="1600" spc="-4" dirty="0">
                <a:latin typeface="Calibri"/>
                <a:cs typeface="Calibri"/>
              </a:rPr>
              <a:t>of the </a:t>
            </a:r>
            <a:r>
              <a:rPr sz="1600" dirty="0">
                <a:latin typeface="Calibri"/>
                <a:cs typeface="Calibri"/>
              </a:rPr>
              <a:t>United Kingdom. The Crown </a:t>
            </a:r>
            <a:r>
              <a:rPr sz="1600" spc="-9" dirty="0">
                <a:latin typeface="Calibri"/>
                <a:cs typeface="Calibri"/>
              </a:rPr>
              <a:t>is  </a:t>
            </a:r>
            <a:r>
              <a:rPr sz="1600" spc="-4" dirty="0">
                <a:latin typeface="Calibri"/>
                <a:cs typeface="Calibri"/>
              </a:rPr>
              <a:t>represented by the </a:t>
            </a:r>
            <a:r>
              <a:rPr sz="1600" dirty="0">
                <a:latin typeface="Calibri"/>
                <a:cs typeface="Calibri"/>
              </a:rPr>
              <a:t>Governor, who is appointed </a:t>
            </a:r>
            <a:r>
              <a:rPr sz="1600" spc="-4" dirty="0">
                <a:latin typeface="Calibri"/>
                <a:cs typeface="Calibri"/>
              </a:rPr>
              <a:t>by the </a:t>
            </a:r>
            <a:r>
              <a:rPr sz="1600" dirty="0">
                <a:latin typeface="Calibri"/>
                <a:cs typeface="Calibri"/>
              </a:rPr>
              <a:t>Foreign and Commonwealth office </a:t>
            </a:r>
            <a:r>
              <a:rPr sz="1600" spc="-4" dirty="0">
                <a:latin typeface="Calibri"/>
                <a:cs typeface="Calibri"/>
              </a:rPr>
              <a:t>of the </a:t>
            </a:r>
            <a:r>
              <a:rPr sz="1600" dirty="0">
                <a:latin typeface="Calibri"/>
                <a:cs typeface="Calibri"/>
              </a:rPr>
              <a:t>United </a:t>
            </a:r>
            <a:r>
              <a:rPr sz="1600" spc="-4" dirty="0">
                <a:latin typeface="Calibri"/>
                <a:cs typeface="Calibri"/>
              </a:rPr>
              <a:t>Kingdom </a:t>
            </a:r>
            <a:r>
              <a:rPr sz="1600" dirty="0">
                <a:latin typeface="Calibri"/>
                <a:cs typeface="Calibri"/>
              </a:rPr>
              <a:t>and who has  reserve </a:t>
            </a:r>
            <a:r>
              <a:rPr sz="1600" spc="-4" dirty="0">
                <a:latin typeface="Calibri"/>
                <a:cs typeface="Calibri"/>
              </a:rPr>
              <a:t>powers relating </a:t>
            </a:r>
            <a:r>
              <a:rPr sz="1600" dirty="0">
                <a:latin typeface="Calibri"/>
                <a:cs typeface="Calibri"/>
              </a:rPr>
              <a:t>to defence, foreign affairs, </a:t>
            </a:r>
            <a:r>
              <a:rPr sz="1600" spc="-4" dirty="0">
                <a:latin typeface="Calibri"/>
                <a:cs typeface="Calibri"/>
              </a:rPr>
              <a:t>the police </a:t>
            </a:r>
            <a:r>
              <a:rPr sz="1600" dirty="0">
                <a:latin typeface="Calibri"/>
                <a:cs typeface="Calibri"/>
              </a:rPr>
              <a:t>force and </a:t>
            </a:r>
            <a:r>
              <a:rPr sz="1600" spc="-4" dirty="0">
                <a:latin typeface="Calibri"/>
                <a:cs typeface="Calibri"/>
              </a:rPr>
              <a:t>the</a:t>
            </a:r>
            <a:r>
              <a:rPr sz="1600" spc="-62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judiciary.</a:t>
            </a:r>
            <a:endParaRPr sz="1600" dirty="0">
              <a:latin typeface="Calibri"/>
              <a:cs typeface="Calibri"/>
            </a:endParaRPr>
          </a:p>
          <a:p>
            <a:pPr marL="11206" algn="just">
              <a:spcBef>
                <a:spcPts val="552"/>
              </a:spcBef>
            </a:pPr>
            <a:r>
              <a:rPr sz="1600" b="1" spc="-4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Currency</a:t>
            </a:r>
            <a:endParaRPr sz="1600" dirty="0">
              <a:solidFill>
                <a:schemeClr val="accent2">
                  <a:lumMod val="75000"/>
                </a:schemeClr>
              </a:solidFill>
              <a:latin typeface="Calibri"/>
              <a:cs typeface="Calibri"/>
            </a:endParaRPr>
          </a:p>
          <a:p>
            <a:pPr marL="11206" marR="5043" algn="just">
              <a:lnSpc>
                <a:spcPct val="101699"/>
              </a:lnSpc>
              <a:spcBef>
                <a:spcPts val="534"/>
              </a:spcBef>
            </a:pPr>
            <a:r>
              <a:rPr sz="1600" spc="-4" dirty="0">
                <a:latin typeface="Calibri"/>
                <a:cs typeface="Calibri"/>
              </a:rPr>
              <a:t>The US Dollar </a:t>
            </a:r>
            <a:r>
              <a:rPr sz="1600" dirty="0">
                <a:latin typeface="Calibri"/>
                <a:cs typeface="Calibri"/>
              </a:rPr>
              <a:t>is </a:t>
            </a:r>
            <a:r>
              <a:rPr sz="1600" spc="-4" dirty="0">
                <a:latin typeface="Calibri"/>
                <a:cs typeface="Calibri"/>
              </a:rPr>
              <a:t>the legal </a:t>
            </a:r>
            <a:r>
              <a:rPr sz="1600" dirty="0">
                <a:latin typeface="Calibri"/>
                <a:cs typeface="Calibri"/>
              </a:rPr>
              <a:t>tender in </a:t>
            </a: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British </a:t>
            </a:r>
            <a:r>
              <a:rPr sz="1600" spc="-4" dirty="0">
                <a:latin typeface="Calibri"/>
                <a:cs typeface="Calibri"/>
              </a:rPr>
              <a:t>Virgin Islands, only one of </a:t>
            </a:r>
            <a:r>
              <a:rPr sz="1600" dirty="0">
                <a:latin typeface="Calibri"/>
                <a:cs typeface="Calibri"/>
              </a:rPr>
              <a:t>two </a:t>
            </a:r>
            <a:r>
              <a:rPr sz="1600" spc="-4" dirty="0">
                <a:latin typeface="Calibri"/>
                <a:cs typeface="Calibri"/>
              </a:rPr>
              <a:t>islands </a:t>
            </a:r>
            <a:r>
              <a:rPr sz="1600" dirty="0">
                <a:latin typeface="Calibri"/>
                <a:cs typeface="Calibri"/>
              </a:rPr>
              <a:t>in </a:t>
            </a:r>
            <a:r>
              <a:rPr sz="1600" spc="-4" dirty="0">
                <a:latin typeface="Calibri"/>
                <a:cs typeface="Calibri"/>
              </a:rPr>
              <a:t>the Caribbean </a:t>
            </a:r>
            <a:r>
              <a:rPr sz="1600" dirty="0">
                <a:latin typeface="Calibri"/>
                <a:cs typeface="Calibri"/>
              </a:rPr>
              <a:t>which enjoys this </a:t>
            </a:r>
            <a:r>
              <a:rPr sz="1600" spc="-4" dirty="0">
                <a:latin typeface="Calibri"/>
                <a:cs typeface="Calibri"/>
              </a:rPr>
              <a:t>status. </a:t>
            </a:r>
            <a:r>
              <a:rPr sz="1600" dirty="0">
                <a:latin typeface="Calibri"/>
                <a:cs typeface="Calibri"/>
              </a:rPr>
              <a:t>There  are </a:t>
            </a:r>
            <a:r>
              <a:rPr sz="1600" spc="-4" dirty="0">
                <a:latin typeface="Calibri"/>
                <a:cs typeface="Calibri"/>
              </a:rPr>
              <a:t>no </a:t>
            </a:r>
            <a:r>
              <a:rPr sz="1600" dirty="0">
                <a:latin typeface="Calibri"/>
                <a:cs typeface="Calibri"/>
              </a:rPr>
              <a:t>currency</a:t>
            </a:r>
            <a:r>
              <a:rPr sz="1600" spc="-84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controls.</a:t>
            </a:r>
            <a:endParaRPr sz="1600" dirty="0">
              <a:latin typeface="Calibri"/>
              <a:cs typeface="Calibri"/>
            </a:endParaRPr>
          </a:p>
          <a:p>
            <a:pPr marL="11206" algn="just">
              <a:spcBef>
                <a:spcPts val="547"/>
              </a:spcBef>
            </a:pPr>
            <a:r>
              <a:rPr sz="16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Economy </a:t>
            </a:r>
            <a:r>
              <a:rPr sz="1600" b="1" spc="-4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and</a:t>
            </a:r>
            <a:r>
              <a:rPr sz="1600" b="1" spc="-93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Employment</a:t>
            </a:r>
            <a:endParaRPr sz="1600" dirty="0">
              <a:solidFill>
                <a:schemeClr val="accent2">
                  <a:lumMod val="75000"/>
                </a:schemeClr>
              </a:solidFill>
              <a:latin typeface="Calibri"/>
              <a:cs typeface="Calibri"/>
            </a:endParaRPr>
          </a:p>
          <a:p>
            <a:pPr marL="11206" marR="4483" algn="just">
              <a:lnSpc>
                <a:spcPct val="101800"/>
              </a:lnSpc>
              <a:spcBef>
                <a:spcPts val="525"/>
              </a:spcBef>
            </a:pPr>
            <a:r>
              <a:rPr sz="1600" spc="-4" dirty="0">
                <a:latin typeface="Calibri"/>
                <a:cs typeface="Calibri"/>
              </a:rPr>
              <a:t>The BVI has experienced considerable </a:t>
            </a:r>
            <a:r>
              <a:rPr sz="1600" dirty="0">
                <a:latin typeface="Calibri"/>
                <a:cs typeface="Calibri"/>
              </a:rPr>
              <a:t>economic growth </a:t>
            </a:r>
            <a:r>
              <a:rPr sz="1600" spc="-4" dirty="0">
                <a:latin typeface="Calibri"/>
                <a:cs typeface="Calibri"/>
              </a:rPr>
              <a:t>during the past forty years, due </a:t>
            </a:r>
            <a:r>
              <a:rPr sz="1600" dirty="0">
                <a:latin typeface="Calibri"/>
                <a:cs typeface="Calibri"/>
              </a:rPr>
              <a:t>to </a:t>
            </a: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expansion </a:t>
            </a:r>
            <a:r>
              <a:rPr sz="1600" spc="-4" dirty="0">
                <a:latin typeface="Calibri"/>
                <a:cs typeface="Calibri"/>
              </a:rPr>
              <a:t>of the tourism sector and,  </a:t>
            </a:r>
            <a:r>
              <a:rPr sz="1600" dirty="0">
                <a:latin typeface="Calibri"/>
                <a:cs typeface="Calibri"/>
              </a:rPr>
              <a:t>since </a:t>
            </a:r>
            <a:r>
              <a:rPr sz="1600" spc="-4" dirty="0">
                <a:latin typeface="Calibri"/>
                <a:cs typeface="Calibri"/>
              </a:rPr>
              <a:t>the 1980s, the </a:t>
            </a:r>
            <a:r>
              <a:rPr sz="1600" dirty="0">
                <a:latin typeface="Calibri"/>
                <a:cs typeface="Calibri"/>
              </a:rPr>
              <a:t>financial </a:t>
            </a:r>
            <a:r>
              <a:rPr sz="1600" spc="-4" dirty="0">
                <a:latin typeface="Calibri"/>
                <a:cs typeface="Calibri"/>
              </a:rPr>
              <a:t>services </a:t>
            </a:r>
            <a:r>
              <a:rPr sz="1600" dirty="0">
                <a:latin typeface="Calibri"/>
                <a:cs typeface="Calibri"/>
              </a:rPr>
              <a:t>industry. There </a:t>
            </a:r>
            <a:r>
              <a:rPr sz="1600" spc="-4" dirty="0">
                <a:latin typeface="Calibri"/>
                <a:cs typeface="Calibri"/>
              </a:rPr>
              <a:t>has been </a:t>
            </a:r>
            <a:r>
              <a:rPr sz="1600" dirty="0">
                <a:latin typeface="Calibri"/>
                <a:cs typeface="Calibri"/>
              </a:rPr>
              <a:t>virtually </a:t>
            </a:r>
            <a:r>
              <a:rPr sz="1600" spc="-4" dirty="0">
                <a:latin typeface="Calibri"/>
                <a:cs typeface="Calibri"/>
              </a:rPr>
              <a:t>no </a:t>
            </a:r>
            <a:r>
              <a:rPr sz="1600" dirty="0">
                <a:latin typeface="Calibri"/>
                <a:cs typeface="Calibri"/>
              </a:rPr>
              <a:t>unemployment </a:t>
            </a:r>
            <a:r>
              <a:rPr sz="1600" spc="-4" dirty="0">
                <a:latin typeface="Calibri"/>
                <a:cs typeface="Calibri"/>
              </a:rPr>
              <a:t>for the past decade. </a:t>
            </a:r>
            <a:r>
              <a:rPr sz="1600" dirty="0">
                <a:latin typeface="Calibri"/>
                <a:cs typeface="Calibri"/>
              </a:rPr>
              <a:t>However, with </a:t>
            </a:r>
            <a:r>
              <a:rPr sz="1600" spc="-4" dirty="0">
                <a:latin typeface="Calibri"/>
                <a:cs typeface="Calibri"/>
              </a:rPr>
              <a:t>the  </a:t>
            </a:r>
            <a:r>
              <a:rPr sz="1600" dirty="0">
                <a:latin typeface="Calibri"/>
                <a:cs typeface="Calibri"/>
              </a:rPr>
              <a:t>recent global economic constraints, while redundancies </a:t>
            </a:r>
            <a:r>
              <a:rPr sz="1600" spc="-4" dirty="0">
                <a:latin typeface="Calibri"/>
                <a:cs typeface="Calibri"/>
              </a:rPr>
              <a:t>increased </a:t>
            </a:r>
            <a:r>
              <a:rPr sz="1600" dirty="0">
                <a:latin typeface="Calibri"/>
                <a:cs typeface="Calibri"/>
              </a:rPr>
              <a:t>in </a:t>
            </a:r>
            <a:r>
              <a:rPr sz="1600" spc="-4" dirty="0">
                <a:latin typeface="Calibri"/>
                <a:cs typeface="Calibri"/>
              </a:rPr>
              <a:t>various </a:t>
            </a:r>
            <a:r>
              <a:rPr sz="1600" dirty="0">
                <a:latin typeface="Calibri"/>
                <a:cs typeface="Calibri"/>
              </a:rPr>
              <a:t>employment </a:t>
            </a:r>
            <a:r>
              <a:rPr sz="1600" spc="-4" dirty="0">
                <a:latin typeface="Calibri"/>
                <a:cs typeface="Calibri"/>
              </a:rPr>
              <a:t>sectors, particularly the tourism </a:t>
            </a:r>
            <a:r>
              <a:rPr sz="1600" dirty="0">
                <a:latin typeface="Calibri"/>
                <a:cs typeface="Calibri"/>
              </a:rPr>
              <a:t>industry,  in 2009 many </a:t>
            </a:r>
            <a:r>
              <a:rPr sz="1600" spc="-4" dirty="0">
                <a:latin typeface="Calibri"/>
                <a:cs typeface="Calibri"/>
              </a:rPr>
              <a:t>of the workers made </a:t>
            </a:r>
            <a:r>
              <a:rPr sz="1600" dirty="0">
                <a:latin typeface="Calibri"/>
                <a:cs typeface="Calibri"/>
              </a:rPr>
              <a:t>redundant were able </a:t>
            </a:r>
            <a:r>
              <a:rPr sz="1600" spc="-4" dirty="0">
                <a:latin typeface="Calibri"/>
                <a:cs typeface="Calibri"/>
              </a:rPr>
              <a:t>to find </a:t>
            </a:r>
            <a:r>
              <a:rPr sz="1600" dirty="0">
                <a:latin typeface="Calibri"/>
                <a:cs typeface="Calibri"/>
              </a:rPr>
              <a:t>alternative employment. The official Government </a:t>
            </a:r>
            <a:r>
              <a:rPr sz="1600" spc="-4" dirty="0">
                <a:latin typeface="Calibri"/>
                <a:cs typeface="Calibri"/>
              </a:rPr>
              <a:t>figures indicate  </a:t>
            </a:r>
            <a:r>
              <a:rPr sz="1600" dirty="0">
                <a:latin typeface="Calibri"/>
                <a:cs typeface="Calibri"/>
              </a:rPr>
              <a:t>that </a:t>
            </a: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underlying </a:t>
            </a:r>
            <a:r>
              <a:rPr sz="1600" spc="-4" dirty="0">
                <a:latin typeface="Calibri"/>
                <a:cs typeface="Calibri"/>
              </a:rPr>
              <a:t>unemployment </a:t>
            </a:r>
            <a:r>
              <a:rPr sz="1600" dirty="0">
                <a:latin typeface="Calibri"/>
                <a:cs typeface="Calibri"/>
              </a:rPr>
              <a:t>level </a:t>
            </a:r>
            <a:r>
              <a:rPr sz="1600" spc="-4" dirty="0">
                <a:latin typeface="Calibri"/>
                <a:cs typeface="Calibri"/>
              </a:rPr>
              <a:t>remained </a:t>
            </a:r>
            <a:r>
              <a:rPr sz="1600" dirty="0">
                <a:latin typeface="Calibri"/>
                <a:cs typeface="Calibri"/>
              </a:rPr>
              <a:t>static </a:t>
            </a:r>
            <a:r>
              <a:rPr sz="1600" spc="-4" dirty="0">
                <a:latin typeface="Calibri"/>
                <a:cs typeface="Calibri"/>
              </a:rPr>
              <a:t>through 2008 </a:t>
            </a:r>
            <a:r>
              <a:rPr sz="1600" dirty="0">
                <a:latin typeface="Calibri"/>
                <a:cs typeface="Calibri"/>
              </a:rPr>
              <a:t>at </a:t>
            </a:r>
            <a:r>
              <a:rPr sz="1600" spc="-4" dirty="0">
                <a:latin typeface="Calibri"/>
                <a:cs typeface="Calibri"/>
              </a:rPr>
              <a:t>3.1% of </a:t>
            </a:r>
            <a:r>
              <a:rPr sz="1600" dirty="0">
                <a:latin typeface="Calibri"/>
                <a:cs typeface="Calibri"/>
              </a:rPr>
              <a:t>the </a:t>
            </a:r>
            <a:r>
              <a:rPr sz="1600" spc="-4" dirty="0">
                <a:latin typeface="Calibri"/>
                <a:cs typeface="Calibri"/>
              </a:rPr>
              <a:t>total</a:t>
            </a:r>
            <a:r>
              <a:rPr sz="1600" spc="-31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workforce.</a:t>
            </a:r>
          </a:p>
          <a:p>
            <a:pPr marL="11206" marR="4483" algn="just">
              <a:lnSpc>
                <a:spcPct val="101699"/>
              </a:lnSpc>
              <a:spcBef>
                <a:spcPts val="529"/>
              </a:spcBef>
            </a:pPr>
            <a:r>
              <a:rPr sz="1600" spc="-4" dirty="0">
                <a:latin typeface="Calibri"/>
                <a:cs typeface="Calibri"/>
              </a:rPr>
              <a:t>The overseas </a:t>
            </a:r>
            <a:r>
              <a:rPr sz="1600" dirty="0">
                <a:latin typeface="Calibri"/>
                <a:cs typeface="Calibri"/>
              </a:rPr>
              <a:t>workforce is controlled </a:t>
            </a:r>
            <a:r>
              <a:rPr sz="1600" spc="-4" dirty="0">
                <a:latin typeface="Calibri"/>
                <a:cs typeface="Calibri"/>
              </a:rPr>
              <a:t>through </a:t>
            </a:r>
            <a:r>
              <a:rPr sz="1600" dirty="0">
                <a:latin typeface="Calibri"/>
                <a:cs typeface="Calibri"/>
              </a:rPr>
              <a:t>annual work permits with each </a:t>
            </a:r>
            <a:r>
              <a:rPr sz="1600" spc="-4" dirty="0">
                <a:latin typeface="Calibri"/>
                <a:cs typeface="Calibri"/>
              </a:rPr>
              <a:t>job taken by </a:t>
            </a:r>
            <a:r>
              <a:rPr sz="1600" dirty="0">
                <a:latin typeface="Calibri"/>
                <a:cs typeface="Calibri"/>
              </a:rPr>
              <a:t>an overseas </a:t>
            </a:r>
            <a:r>
              <a:rPr sz="1600" spc="-4" dirty="0">
                <a:latin typeface="Calibri"/>
                <a:cs typeface="Calibri"/>
              </a:rPr>
              <a:t>employee advertised locally  for the </a:t>
            </a:r>
            <a:r>
              <a:rPr sz="1600" dirty="0">
                <a:latin typeface="Calibri"/>
                <a:cs typeface="Calibri"/>
              </a:rPr>
              <a:t>benefit </a:t>
            </a:r>
            <a:r>
              <a:rPr sz="1600" spc="-4" dirty="0">
                <a:latin typeface="Calibri"/>
                <a:cs typeface="Calibri"/>
              </a:rPr>
              <a:t>of </a:t>
            </a:r>
            <a:r>
              <a:rPr sz="1600" dirty="0">
                <a:latin typeface="Calibri"/>
                <a:cs typeface="Calibri"/>
              </a:rPr>
              <a:t>British </a:t>
            </a:r>
            <a:r>
              <a:rPr sz="1600" spc="-4" dirty="0">
                <a:latin typeface="Calibri"/>
                <a:cs typeface="Calibri"/>
              </a:rPr>
              <a:t>Virgin </a:t>
            </a:r>
            <a:r>
              <a:rPr sz="1600" dirty="0">
                <a:latin typeface="Calibri"/>
                <a:cs typeface="Calibri"/>
              </a:rPr>
              <a:t>Islanders. </a:t>
            </a: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Government is in </a:t>
            </a:r>
            <a:r>
              <a:rPr sz="1600" spc="-4" dirty="0">
                <a:latin typeface="Calibri"/>
                <a:cs typeface="Calibri"/>
              </a:rPr>
              <a:t>the process of </a:t>
            </a:r>
            <a:r>
              <a:rPr sz="1600" dirty="0">
                <a:latin typeface="Calibri"/>
                <a:cs typeface="Calibri"/>
              </a:rPr>
              <a:t>reviewing </a:t>
            </a: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work permit </a:t>
            </a:r>
            <a:r>
              <a:rPr sz="1600" spc="-4" dirty="0">
                <a:latin typeface="Calibri"/>
                <a:cs typeface="Calibri"/>
              </a:rPr>
              <a:t>procedure </a:t>
            </a:r>
            <a:r>
              <a:rPr sz="1600" dirty="0">
                <a:latin typeface="Calibri"/>
                <a:cs typeface="Calibri"/>
              </a:rPr>
              <a:t>with time  limited work permits </a:t>
            </a:r>
            <a:r>
              <a:rPr sz="1600" spc="-4" dirty="0">
                <a:latin typeface="Calibri"/>
                <a:cs typeface="Calibri"/>
              </a:rPr>
              <a:t>being the </a:t>
            </a:r>
            <a:r>
              <a:rPr sz="1600" dirty="0">
                <a:latin typeface="Calibri"/>
                <a:cs typeface="Calibri"/>
              </a:rPr>
              <a:t>major change </a:t>
            </a:r>
            <a:r>
              <a:rPr sz="1600" spc="-4" dirty="0">
                <a:latin typeface="Calibri"/>
                <a:cs typeface="Calibri"/>
              </a:rPr>
              <a:t>under</a:t>
            </a:r>
            <a:r>
              <a:rPr sz="1600" spc="-88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scrutiny.</a:t>
            </a:r>
          </a:p>
          <a:p>
            <a:pPr marL="11206" algn="just">
              <a:spcBef>
                <a:spcPts val="547"/>
              </a:spcBef>
            </a:pP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following table shows </a:t>
            </a: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main </a:t>
            </a:r>
            <a:r>
              <a:rPr sz="1600" spc="-4" dirty="0">
                <a:latin typeface="Calibri"/>
                <a:cs typeface="Calibri"/>
              </a:rPr>
              <a:t>employment by business sector </a:t>
            </a:r>
            <a:r>
              <a:rPr sz="1600" dirty="0">
                <a:latin typeface="Calibri"/>
                <a:cs typeface="Calibri"/>
              </a:rPr>
              <a:t>in </a:t>
            </a: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British </a:t>
            </a:r>
            <a:r>
              <a:rPr sz="1600" spc="-4" dirty="0">
                <a:latin typeface="Calibri"/>
                <a:cs typeface="Calibri"/>
              </a:rPr>
              <a:t>Virgin Islands </a:t>
            </a:r>
            <a:r>
              <a:rPr sz="1600" dirty="0">
                <a:latin typeface="Calibri"/>
                <a:cs typeface="Calibri"/>
              </a:rPr>
              <a:t>between </a:t>
            </a:r>
            <a:r>
              <a:rPr sz="1600" spc="-4" dirty="0">
                <a:latin typeface="Calibri"/>
                <a:cs typeface="Calibri"/>
              </a:rPr>
              <a:t>2002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-18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2008.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663" y="1490815"/>
            <a:ext cx="1144987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Owner</a:t>
            </a:r>
            <a:r>
              <a:rPr lang="en-US" dirty="0" err="1"/>
              <a:t>The</a:t>
            </a:r>
            <a:r>
              <a:rPr lang="en-US" dirty="0"/>
              <a:t> owner of the entire property is a limited company registered in BVY. Shareholders of this company are another two companies registered in </a:t>
            </a:r>
            <a:r>
              <a:rPr lang="en-US" dirty="0" err="1"/>
              <a:t>Republik</a:t>
            </a:r>
            <a:r>
              <a:rPr lang="en-US" dirty="0"/>
              <a:t> of Panama and their shares are un-nominal. </a:t>
            </a:r>
          </a:p>
          <a:p>
            <a:r>
              <a:rPr lang="en-US" dirty="0"/>
              <a:t>The buyer will buy from the owner family directly only shares and will save the tax on property required in case of selling/buying plots ( land or house ), </a:t>
            </a:r>
            <a:r>
              <a:rPr lang="en-US" dirty="0" err="1"/>
              <a:t>aprox</a:t>
            </a:r>
            <a:r>
              <a:rPr lang="en-US" dirty="0"/>
              <a:t>. 12% from transaction price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Offer</a:t>
            </a:r>
          </a:p>
          <a:p>
            <a:r>
              <a:rPr lang="en-US" dirty="0"/>
              <a:t>The entire property which include the hotel and his amenities, condo units, villas, land plots and beach has a total market value of 26,819,000.00 </a:t>
            </a:r>
            <a:r>
              <a:rPr lang="en-US" dirty="0" err="1"/>
              <a:t>usd</a:t>
            </a:r>
            <a:r>
              <a:rPr lang="en-US" dirty="0"/>
              <a:t> as it’s presented locally for sale ( hotel and amenities are not presented for sale yet)</a:t>
            </a:r>
          </a:p>
          <a:p>
            <a:r>
              <a:rPr lang="en-US" dirty="0"/>
              <a:t>Owners consider the option of selling the whole property, despite the fact that they started a project of general renovation and refurbishing which will increase its value in the future.</a:t>
            </a:r>
          </a:p>
          <a:p>
            <a:r>
              <a:rPr lang="en-US" dirty="0"/>
              <a:t>The asking price for the whole is 21,000,000.00 </a:t>
            </a:r>
            <a:r>
              <a:rPr lang="en-US" dirty="0" err="1"/>
              <a:t>usd</a:t>
            </a:r>
            <a:r>
              <a:rPr lang="en-US" dirty="0"/>
              <a:t>.</a:t>
            </a:r>
          </a:p>
          <a:p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" y="668289"/>
            <a:ext cx="9740900" cy="69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82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885370" y="290286"/>
            <a:ext cx="10479315" cy="58057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3766255" y="720657"/>
            <a:ext cx="7602160" cy="50473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pic>
        <p:nvPicPr>
          <p:cNvPr id="4" name="תמונה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740" y="3890836"/>
            <a:ext cx="1632999" cy="681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מלבן 4"/>
          <p:cNvSpPr/>
          <p:nvPr/>
        </p:nvSpPr>
        <p:spPr>
          <a:xfrm>
            <a:off x="488740" y="4572000"/>
            <a:ext cx="1822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office@s-pri.c0.il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905490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14300" y="316198"/>
            <a:ext cx="8046356" cy="574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algn="just"/>
            <a:r>
              <a:rPr sz="1600" b="1" spc="-4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Introduction</a:t>
            </a:r>
            <a:endParaRPr sz="1600" dirty="0">
              <a:solidFill>
                <a:schemeClr val="accent2">
                  <a:lumMod val="75000"/>
                </a:schemeClr>
              </a:solidFill>
              <a:latin typeface="Calibri"/>
              <a:cs typeface="Calibri"/>
            </a:endParaRPr>
          </a:p>
          <a:p>
            <a:pPr marL="11206" marR="5043" algn="just">
              <a:lnSpc>
                <a:spcPct val="101899"/>
              </a:lnSpc>
              <a:spcBef>
                <a:spcPts val="31"/>
              </a:spcBef>
            </a:pPr>
            <a:r>
              <a:rPr sz="1600" spc="-9" dirty="0">
                <a:latin typeface="Calibri"/>
                <a:cs typeface="Calibri"/>
              </a:rPr>
              <a:t>Lambert </a:t>
            </a:r>
            <a:r>
              <a:rPr sz="1600" spc="-4" dirty="0">
                <a:latin typeface="Calibri"/>
                <a:cs typeface="Calibri"/>
              </a:rPr>
              <a:t>Beach Resort </a:t>
            </a:r>
            <a:r>
              <a:rPr sz="1600" dirty="0">
                <a:latin typeface="Calibri"/>
                <a:cs typeface="Calibri"/>
              </a:rPr>
              <a:t>is a </a:t>
            </a:r>
            <a:r>
              <a:rPr sz="1600" spc="-4" dirty="0">
                <a:latin typeface="Calibri"/>
                <a:cs typeface="Calibri"/>
              </a:rPr>
              <a:t>planned destination </a:t>
            </a:r>
            <a:r>
              <a:rPr sz="1600" dirty="0">
                <a:latin typeface="Calibri"/>
                <a:cs typeface="Calibri"/>
              </a:rPr>
              <a:t>resort </a:t>
            </a:r>
            <a:r>
              <a:rPr sz="1600" spc="-4" dirty="0">
                <a:latin typeface="Calibri"/>
                <a:cs typeface="Calibri"/>
              </a:rPr>
              <a:t>located on the  northeast shore of Tortola ‐ the largest </a:t>
            </a:r>
            <a:r>
              <a:rPr sz="1600" dirty="0">
                <a:latin typeface="Calibri"/>
                <a:cs typeface="Calibri"/>
              </a:rPr>
              <a:t>and </a:t>
            </a:r>
            <a:r>
              <a:rPr sz="1600" spc="-4" dirty="0">
                <a:latin typeface="Calibri"/>
                <a:cs typeface="Calibri"/>
              </a:rPr>
              <a:t>most populous island within  the </a:t>
            </a:r>
            <a:r>
              <a:rPr sz="1600" dirty="0">
                <a:latin typeface="Calibri"/>
                <a:cs typeface="Calibri"/>
              </a:rPr>
              <a:t>British </a:t>
            </a:r>
            <a:r>
              <a:rPr sz="1600" spc="-4" dirty="0">
                <a:latin typeface="Calibri"/>
                <a:cs typeface="Calibri"/>
              </a:rPr>
              <a:t>Virgin Islands </a:t>
            </a:r>
            <a:r>
              <a:rPr sz="1600" dirty="0">
                <a:latin typeface="Calibri"/>
                <a:cs typeface="Calibri"/>
              </a:rPr>
              <a:t>(BVI). </a:t>
            </a:r>
            <a:r>
              <a:rPr sz="1600" spc="-4" dirty="0">
                <a:latin typeface="Calibri"/>
                <a:cs typeface="Calibri"/>
              </a:rPr>
              <a:t>The property was originally </a:t>
            </a:r>
            <a:r>
              <a:rPr sz="1600" dirty="0">
                <a:latin typeface="Calibri"/>
                <a:cs typeface="Calibri"/>
              </a:rPr>
              <a:t>assembled in  </a:t>
            </a:r>
            <a:r>
              <a:rPr sz="1600" spc="-4" dirty="0">
                <a:latin typeface="Calibri"/>
                <a:cs typeface="Calibri"/>
              </a:rPr>
              <a:t>the 1980s </a:t>
            </a:r>
            <a:r>
              <a:rPr sz="1600" dirty="0">
                <a:latin typeface="Calibri"/>
                <a:cs typeface="Calibri"/>
              </a:rPr>
              <a:t>and </a:t>
            </a:r>
            <a:r>
              <a:rPr sz="1600" spc="-4" dirty="0">
                <a:latin typeface="Calibri"/>
                <a:cs typeface="Calibri"/>
              </a:rPr>
              <a:t>currently </a:t>
            </a:r>
            <a:r>
              <a:rPr sz="1600" dirty="0">
                <a:latin typeface="Calibri"/>
                <a:cs typeface="Calibri"/>
              </a:rPr>
              <a:t>extends to approximately </a:t>
            </a:r>
            <a:r>
              <a:rPr sz="1600" spc="-4" dirty="0">
                <a:latin typeface="Calibri"/>
                <a:cs typeface="Calibri"/>
              </a:rPr>
              <a:t>47.5 </a:t>
            </a:r>
            <a:r>
              <a:rPr sz="1600" dirty="0">
                <a:latin typeface="Calibri"/>
                <a:cs typeface="Calibri"/>
              </a:rPr>
              <a:t>acres </a:t>
            </a:r>
            <a:r>
              <a:rPr sz="1600" spc="-4" dirty="0">
                <a:latin typeface="Calibri"/>
                <a:cs typeface="Calibri"/>
              </a:rPr>
              <a:t>of </a:t>
            </a:r>
            <a:r>
              <a:rPr sz="1600" dirty="0">
                <a:latin typeface="Calibri"/>
                <a:cs typeface="Calibri"/>
              </a:rPr>
              <a:t>freehold  </a:t>
            </a:r>
            <a:r>
              <a:rPr sz="1600" spc="-4" dirty="0">
                <a:latin typeface="Calibri"/>
                <a:cs typeface="Calibri"/>
              </a:rPr>
              <a:t>land.</a:t>
            </a:r>
            <a:endParaRPr sz="1600" dirty="0">
              <a:latin typeface="Calibri"/>
              <a:cs typeface="Calibri"/>
            </a:endParaRPr>
          </a:p>
          <a:p>
            <a:pPr>
              <a:spcBef>
                <a:spcPts val="26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11206" marR="4483" algn="just">
              <a:lnSpc>
                <a:spcPct val="101699"/>
              </a:lnSpc>
            </a:pP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sale </a:t>
            </a:r>
            <a:r>
              <a:rPr sz="1600" spc="-4" dirty="0">
                <a:latin typeface="Calibri"/>
                <a:cs typeface="Calibri"/>
              </a:rPr>
              <a:t>of </a:t>
            </a:r>
            <a:r>
              <a:rPr sz="1600" dirty="0">
                <a:latin typeface="Calibri"/>
                <a:cs typeface="Calibri"/>
              </a:rPr>
              <a:t>Lambert </a:t>
            </a:r>
            <a:r>
              <a:rPr sz="1600" spc="-4" dirty="0">
                <a:latin typeface="Calibri"/>
                <a:cs typeface="Calibri"/>
              </a:rPr>
              <a:t>Beach Resort </a:t>
            </a:r>
            <a:r>
              <a:rPr sz="1600" dirty="0">
                <a:latin typeface="Calibri"/>
                <a:cs typeface="Calibri"/>
              </a:rPr>
              <a:t>offers </a:t>
            </a:r>
            <a:r>
              <a:rPr sz="1600" spc="-4" dirty="0">
                <a:latin typeface="Calibri"/>
                <a:cs typeface="Calibri"/>
              </a:rPr>
              <a:t>investors </a:t>
            </a:r>
            <a:r>
              <a:rPr sz="1600" dirty="0">
                <a:latin typeface="Calibri"/>
                <a:cs typeface="Calibri"/>
              </a:rPr>
              <a:t>a </a:t>
            </a:r>
            <a:r>
              <a:rPr sz="1600" spc="-4" dirty="0">
                <a:latin typeface="Calibri"/>
                <a:cs typeface="Calibri"/>
              </a:rPr>
              <a:t>chance </a:t>
            </a:r>
            <a:r>
              <a:rPr sz="1600" dirty="0">
                <a:latin typeface="Calibri"/>
                <a:cs typeface="Calibri"/>
              </a:rPr>
              <a:t>to </a:t>
            </a:r>
            <a:r>
              <a:rPr sz="1600" spc="-4" dirty="0">
                <a:latin typeface="Calibri"/>
                <a:cs typeface="Calibri"/>
              </a:rPr>
              <a:t>acquire </a:t>
            </a:r>
            <a:r>
              <a:rPr sz="1600" dirty="0">
                <a:latin typeface="Calibri"/>
                <a:cs typeface="Calibri"/>
              </a:rPr>
              <a:t>an  existing </a:t>
            </a:r>
            <a:r>
              <a:rPr sz="1600" spc="-4" dirty="0">
                <a:latin typeface="Calibri"/>
                <a:cs typeface="Calibri"/>
              </a:rPr>
              <a:t>established resort </a:t>
            </a:r>
            <a:r>
              <a:rPr sz="1600" dirty="0">
                <a:latin typeface="Calibri"/>
                <a:cs typeface="Calibri"/>
              </a:rPr>
              <a:t>in </a:t>
            </a:r>
            <a:r>
              <a:rPr sz="1600" spc="-4" dirty="0">
                <a:latin typeface="Calibri"/>
                <a:cs typeface="Calibri"/>
              </a:rPr>
              <a:t>one of the </a:t>
            </a:r>
            <a:r>
              <a:rPr sz="1600" dirty="0">
                <a:latin typeface="Calibri"/>
                <a:cs typeface="Calibri"/>
              </a:rPr>
              <a:t>Caribbean’s </a:t>
            </a:r>
            <a:r>
              <a:rPr sz="1600" spc="-4" dirty="0">
                <a:latin typeface="Calibri"/>
                <a:cs typeface="Calibri"/>
              </a:rPr>
              <a:t>most sought </a:t>
            </a:r>
            <a:r>
              <a:rPr sz="1600" dirty="0">
                <a:latin typeface="Calibri"/>
                <a:cs typeface="Calibri"/>
              </a:rPr>
              <a:t>after  </a:t>
            </a:r>
            <a:r>
              <a:rPr sz="1600" spc="-4" dirty="0">
                <a:latin typeface="Calibri"/>
                <a:cs typeface="Calibri"/>
              </a:rPr>
              <a:t>locations. The </a:t>
            </a:r>
            <a:r>
              <a:rPr sz="1600" dirty="0">
                <a:latin typeface="Calibri"/>
                <a:cs typeface="Calibri"/>
              </a:rPr>
              <a:t>mix </a:t>
            </a:r>
            <a:r>
              <a:rPr sz="1600" spc="-4" dirty="0">
                <a:latin typeface="Calibri"/>
                <a:cs typeface="Calibri"/>
              </a:rPr>
              <a:t>of beachfront hotel, </a:t>
            </a:r>
            <a:r>
              <a:rPr sz="1600" dirty="0">
                <a:latin typeface="Calibri"/>
                <a:cs typeface="Calibri"/>
              </a:rPr>
              <a:t>villas, condominiums and  </a:t>
            </a:r>
            <a:r>
              <a:rPr sz="1600" spc="-4" dirty="0">
                <a:latin typeface="Calibri"/>
                <a:cs typeface="Calibri"/>
              </a:rPr>
              <a:t>undeveloped lots </a:t>
            </a:r>
            <a:r>
              <a:rPr sz="1600" dirty="0">
                <a:latin typeface="Calibri"/>
                <a:cs typeface="Calibri"/>
              </a:rPr>
              <a:t>gives a new </a:t>
            </a:r>
            <a:r>
              <a:rPr sz="1600" spc="-4" dirty="0">
                <a:latin typeface="Calibri"/>
                <a:cs typeface="Calibri"/>
              </a:rPr>
              <a:t>owner the opportunity </a:t>
            </a:r>
            <a:r>
              <a:rPr sz="1600" dirty="0">
                <a:latin typeface="Calibri"/>
                <a:cs typeface="Calibri"/>
              </a:rPr>
              <a:t>to generate  </a:t>
            </a:r>
            <a:r>
              <a:rPr sz="1600" spc="-4" dirty="0">
                <a:latin typeface="Calibri"/>
                <a:cs typeface="Calibri"/>
              </a:rPr>
              <a:t>immediate income from the property </a:t>
            </a:r>
            <a:r>
              <a:rPr sz="1600" dirty="0">
                <a:latin typeface="Calibri"/>
                <a:cs typeface="Calibri"/>
              </a:rPr>
              <a:t>whilst considering </a:t>
            </a:r>
            <a:r>
              <a:rPr sz="1600" spc="-4" dirty="0">
                <a:latin typeface="Calibri"/>
                <a:cs typeface="Calibri"/>
              </a:rPr>
              <a:t>longer </a:t>
            </a:r>
            <a:r>
              <a:rPr sz="1600" dirty="0">
                <a:latin typeface="Calibri"/>
                <a:cs typeface="Calibri"/>
              </a:rPr>
              <a:t>term  </a:t>
            </a:r>
            <a:r>
              <a:rPr sz="1600" spc="-4" dirty="0">
                <a:latin typeface="Calibri"/>
                <a:cs typeface="Calibri"/>
              </a:rPr>
              <a:t>development</a:t>
            </a:r>
            <a:r>
              <a:rPr sz="1600" spc="-84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potential.</a:t>
            </a:r>
            <a:endParaRPr sz="1600" dirty="0">
              <a:latin typeface="Calibri"/>
              <a:cs typeface="Calibri"/>
            </a:endParaRPr>
          </a:p>
          <a:p>
            <a:pPr>
              <a:spcBef>
                <a:spcPts val="26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11206" marR="4483" algn="just">
              <a:lnSpc>
                <a:spcPct val="101699"/>
              </a:lnSpc>
            </a:pPr>
            <a:r>
              <a:rPr sz="1600" spc="-4" dirty="0">
                <a:latin typeface="Calibri"/>
                <a:cs typeface="Calibri"/>
              </a:rPr>
              <a:t>One of the </a:t>
            </a:r>
            <a:r>
              <a:rPr sz="1600" dirty="0">
                <a:latin typeface="Calibri"/>
                <a:cs typeface="Calibri"/>
              </a:rPr>
              <a:t>property’s main assets, Lambert Beach is a wonderful </a:t>
            </a:r>
            <a:r>
              <a:rPr sz="1600" spc="-4" dirty="0">
                <a:latin typeface="Calibri"/>
                <a:cs typeface="Calibri"/>
              </a:rPr>
              <a:t>stretch  of </a:t>
            </a:r>
            <a:r>
              <a:rPr sz="1600" dirty="0">
                <a:latin typeface="Calibri"/>
                <a:cs typeface="Calibri"/>
              </a:rPr>
              <a:t>white </a:t>
            </a:r>
            <a:r>
              <a:rPr sz="1600" spc="-4" dirty="0">
                <a:latin typeface="Calibri"/>
                <a:cs typeface="Calibri"/>
              </a:rPr>
              <a:t>sand </a:t>
            </a:r>
            <a:r>
              <a:rPr sz="1600" dirty="0">
                <a:latin typeface="Calibri"/>
                <a:cs typeface="Calibri"/>
              </a:rPr>
              <a:t>recognised as being </a:t>
            </a:r>
            <a:r>
              <a:rPr sz="1600" spc="-4" dirty="0">
                <a:latin typeface="Calibri"/>
                <a:cs typeface="Calibri"/>
              </a:rPr>
              <a:t>amongst the most picturesque </a:t>
            </a:r>
            <a:r>
              <a:rPr sz="1600" dirty="0">
                <a:latin typeface="Calibri"/>
                <a:cs typeface="Calibri"/>
              </a:rPr>
              <a:t>beaches  in </a:t>
            </a:r>
            <a:r>
              <a:rPr sz="1600" spc="-4" dirty="0">
                <a:latin typeface="Calibri"/>
                <a:cs typeface="Calibri"/>
              </a:rPr>
              <a:t>the BVI. The </a:t>
            </a:r>
            <a:r>
              <a:rPr sz="1600" dirty="0">
                <a:latin typeface="Calibri"/>
                <a:cs typeface="Calibri"/>
              </a:rPr>
              <a:t>resort </a:t>
            </a:r>
            <a:r>
              <a:rPr sz="1600" spc="-4" dirty="0">
                <a:latin typeface="Calibri"/>
                <a:cs typeface="Calibri"/>
              </a:rPr>
              <a:t>owns the entire length of the </a:t>
            </a:r>
            <a:r>
              <a:rPr sz="1600" dirty="0">
                <a:latin typeface="Calibri"/>
                <a:cs typeface="Calibri"/>
              </a:rPr>
              <a:t>beach </a:t>
            </a:r>
            <a:r>
              <a:rPr sz="1600" spc="-4" dirty="0">
                <a:latin typeface="Calibri"/>
                <a:cs typeface="Calibri"/>
              </a:rPr>
              <a:t>giving  </a:t>
            </a:r>
            <a:r>
              <a:rPr sz="1600" dirty="0">
                <a:latin typeface="Calibri"/>
                <a:cs typeface="Calibri"/>
              </a:rPr>
              <a:t>approximately </a:t>
            </a:r>
            <a:r>
              <a:rPr sz="1600" spc="-4" dirty="0">
                <a:latin typeface="Calibri"/>
                <a:cs typeface="Calibri"/>
              </a:rPr>
              <a:t>1,500 </a:t>
            </a:r>
            <a:r>
              <a:rPr sz="1600" dirty="0">
                <a:latin typeface="Calibri"/>
                <a:cs typeface="Calibri"/>
              </a:rPr>
              <a:t>feet </a:t>
            </a:r>
            <a:r>
              <a:rPr sz="1600" spc="-4" dirty="0">
                <a:latin typeface="Calibri"/>
                <a:cs typeface="Calibri"/>
              </a:rPr>
              <a:t>of </a:t>
            </a:r>
            <a:r>
              <a:rPr sz="1600" dirty="0">
                <a:latin typeface="Calibri"/>
                <a:cs typeface="Calibri"/>
              </a:rPr>
              <a:t>frontage. </a:t>
            </a:r>
            <a:r>
              <a:rPr sz="1600" spc="-4" dirty="0">
                <a:latin typeface="Calibri"/>
                <a:cs typeface="Calibri"/>
              </a:rPr>
              <a:t>The property sits within </a:t>
            </a:r>
            <a:r>
              <a:rPr sz="1600" dirty="0">
                <a:latin typeface="Calibri"/>
                <a:cs typeface="Calibri"/>
              </a:rPr>
              <a:t>a </a:t>
            </a:r>
            <a:r>
              <a:rPr sz="1600" spc="-4" dirty="0">
                <a:latin typeface="Calibri"/>
                <a:cs typeface="Calibri"/>
              </a:rPr>
              <a:t>natural  </a:t>
            </a:r>
            <a:r>
              <a:rPr sz="1600" dirty="0">
                <a:latin typeface="Calibri"/>
                <a:cs typeface="Calibri"/>
              </a:rPr>
              <a:t>amphitheatre setting </a:t>
            </a:r>
            <a:r>
              <a:rPr sz="1600" spc="-4" dirty="0">
                <a:latin typeface="Calibri"/>
                <a:cs typeface="Calibri"/>
              </a:rPr>
              <a:t>with the land </a:t>
            </a:r>
            <a:r>
              <a:rPr sz="1600" dirty="0">
                <a:latin typeface="Calibri"/>
                <a:cs typeface="Calibri"/>
              </a:rPr>
              <a:t>rising sharply to </a:t>
            </a:r>
            <a:r>
              <a:rPr sz="1600" spc="-4" dirty="0">
                <a:latin typeface="Calibri"/>
                <a:cs typeface="Calibri"/>
              </a:rPr>
              <a:t>over 300 </a:t>
            </a:r>
            <a:r>
              <a:rPr sz="1600" dirty="0">
                <a:latin typeface="Calibri"/>
                <a:cs typeface="Calibri"/>
              </a:rPr>
              <a:t>feet </a:t>
            </a:r>
            <a:r>
              <a:rPr sz="1600" spc="-9" dirty="0">
                <a:latin typeface="Calibri"/>
                <a:cs typeface="Calibri"/>
              </a:rPr>
              <a:t>away  </a:t>
            </a:r>
            <a:r>
              <a:rPr sz="1600" spc="-4" dirty="0">
                <a:latin typeface="Calibri"/>
                <a:cs typeface="Calibri"/>
              </a:rPr>
              <a:t>from the </a:t>
            </a:r>
            <a:r>
              <a:rPr sz="1600" dirty="0">
                <a:latin typeface="Calibri"/>
                <a:cs typeface="Calibri"/>
              </a:rPr>
              <a:t>sea. </a:t>
            </a:r>
            <a:r>
              <a:rPr sz="1600" spc="-4" dirty="0">
                <a:latin typeface="Calibri"/>
                <a:cs typeface="Calibri"/>
              </a:rPr>
              <a:t>The hotel buildings </a:t>
            </a:r>
            <a:r>
              <a:rPr sz="1600" dirty="0">
                <a:latin typeface="Calibri"/>
                <a:cs typeface="Calibri"/>
              </a:rPr>
              <a:t>and </a:t>
            </a: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majority </a:t>
            </a:r>
            <a:r>
              <a:rPr sz="1600" spc="-4" dirty="0">
                <a:latin typeface="Calibri"/>
                <a:cs typeface="Calibri"/>
              </a:rPr>
              <a:t>of the Resort’s  </a:t>
            </a:r>
            <a:r>
              <a:rPr sz="1600" dirty="0">
                <a:latin typeface="Calibri"/>
                <a:cs typeface="Calibri"/>
              </a:rPr>
              <a:t>condominiums are </a:t>
            </a:r>
            <a:r>
              <a:rPr sz="1600" spc="-4" dirty="0">
                <a:latin typeface="Calibri"/>
                <a:cs typeface="Calibri"/>
              </a:rPr>
              <a:t>located on </a:t>
            </a:r>
            <a:r>
              <a:rPr sz="1600" dirty="0">
                <a:latin typeface="Calibri"/>
                <a:cs typeface="Calibri"/>
              </a:rPr>
              <a:t>level </a:t>
            </a:r>
            <a:r>
              <a:rPr sz="1600" spc="-4" dirty="0">
                <a:latin typeface="Calibri"/>
                <a:cs typeface="Calibri"/>
              </a:rPr>
              <a:t>ground </a:t>
            </a:r>
            <a:r>
              <a:rPr sz="1600" dirty="0">
                <a:latin typeface="Calibri"/>
                <a:cs typeface="Calibri"/>
              </a:rPr>
              <a:t>adjacent to </a:t>
            </a:r>
            <a:r>
              <a:rPr sz="1600" spc="-4" dirty="0">
                <a:latin typeface="Calibri"/>
                <a:cs typeface="Calibri"/>
              </a:rPr>
              <a:t>the</a:t>
            </a:r>
            <a:r>
              <a:rPr sz="1600" spc="-7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beach.</a:t>
            </a:r>
          </a:p>
          <a:p>
            <a:pPr>
              <a:spcBef>
                <a:spcPts val="18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11206" marR="4483" algn="just">
              <a:lnSpc>
                <a:spcPct val="101800"/>
              </a:lnSpc>
              <a:spcBef>
                <a:spcPts val="4"/>
              </a:spcBef>
            </a:pP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Resort is accessed </a:t>
            </a:r>
            <a:r>
              <a:rPr sz="1600" spc="-4" dirty="0">
                <a:latin typeface="Calibri"/>
                <a:cs typeface="Calibri"/>
              </a:rPr>
              <a:t>via </a:t>
            </a:r>
            <a:r>
              <a:rPr sz="1600" dirty="0">
                <a:latin typeface="Calibri"/>
                <a:cs typeface="Calibri"/>
              </a:rPr>
              <a:t>a </a:t>
            </a:r>
            <a:r>
              <a:rPr sz="1600" spc="-4" dirty="0">
                <a:latin typeface="Calibri"/>
                <a:cs typeface="Calibri"/>
              </a:rPr>
              <a:t>public highway leading from the </a:t>
            </a:r>
            <a:r>
              <a:rPr sz="1600" dirty="0">
                <a:latin typeface="Calibri"/>
                <a:cs typeface="Calibri"/>
              </a:rPr>
              <a:t>main </a:t>
            </a:r>
            <a:r>
              <a:rPr sz="1600" spc="-4" dirty="0">
                <a:latin typeface="Calibri"/>
                <a:cs typeface="Calibri"/>
              </a:rPr>
              <a:t>East </a:t>
            </a:r>
            <a:r>
              <a:rPr sz="1600" dirty="0">
                <a:latin typeface="Calibri"/>
                <a:cs typeface="Calibri"/>
              </a:rPr>
              <a:t>to  West </a:t>
            </a:r>
            <a:r>
              <a:rPr sz="1600" spc="-4" dirty="0">
                <a:latin typeface="Calibri"/>
                <a:cs typeface="Calibri"/>
              </a:rPr>
              <a:t>highway </a:t>
            </a:r>
            <a:r>
              <a:rPr sz="1600" dirty="0">
                <a:latin typeface="Calibri"/>
                <a:cs typeface="Calibri"/>
              </a:rPr>
              <a:t>that </a:t>
            </a:r>
            <a:r>
              <a:rPr sz="1600" spc="-4" dirty="0">
                <a:latin typeface="Calibri"/>
                <a:cs typeface="Calibri"/>
              </a:rPr>
              <a:t>links the Terrance </a:t>
            </a:r>
            <a:r>
              <a:rPr sz="1600" dirty="0">
                <a:latin typeface="Calibri"/>
                <a:cs typeface="Calibri"/>
              </a:rPr>
              <a:t>B. </a:t>
            </a:r>
            <a:r>
              <a:rPr sz="1600" spc="-4" dirty="0">
                <a:latin typeface="Calibri"/>
                <a:cs typeface="Calibri"/>
              </a:rPr>
              <a:t>Lettsome International </a:t>
            </a:r>
            <a:r>
              <a:rPr sz="1600" dirty="0">
                <a:latin typeface="Calibri"/>
                <a:cs typeface="Calibri"/>
              </a:rPr>
              <a:t>Airport </a:t>
            </a:r>
            <a:r>
              <a:rPr sz="1600" spc="-4" dirty="0">
                <a:latin typeface="Calibri"/>
                <a:cs typeface="Calibri"/>
              </a:rPr>
              <a:t>at  </a:t>
            </a:r>
            <a:r>
              <a:rPr sz="1600" dirty="0">
                <a:latin typeface="Calibri"/>
                <a:cs typeface="Calibri"/>
              </a:rPr>
              <a:t>Beef </a:t>
            </a:r>
            <a:r>
              <a:rPr sz="1600" spc="-4" dirty="0">
                <a:latin typeface="Calibri"/>
                <a:cs typeface="Calibri"/>
              </a:rPr>
              <a:t>Island </a:t>
            </a:r>
            <a:r>
              <a:rPr sz="1600" dirty="0">
                <a:latin typeface="Calibri"/>
                <a:cs typeface="Calibri"/>
              </a:rPr>
              <a:t>(approximately </a:t>
            </a:r>
            <a:r>
              <a:rPr sz="1600" spc="-4" dirty="0">
                <a:latin typeface="Calibri"/>
                <a:cs typeface="Calibri"/>
              </a:rPr>
              <a:t>15 </a:t>
            </a:r>
            <a:r>
              <a:rPr sz="1600" dirty="0">
                <a:latin typeface="Calibri"/>
                <a:cs typeface="Calibri"/>
              </a:rPr>
              <a:t>minute drive) </a:t>
            </a:r>
            <a:r>
              <a:rPr sz="1600" spc="-4" dirty="0">
                <a:latin typeface="Calibri"/>
                <a:cs typeface="Calibri"/>
              </a:rPr>
              <a:t>and </a:t>
            </a:r>
            <a:r>
              <a:rPr sz="1600" dirty="0">
                <a:latin typeface="Calibri"/>
                <a:cs typeface="Calibri"/>
              </a:rPr>
              <a:t>Road Town, </a:t>
            </a: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capital  (approximately </a:t>
            </a:r>
            <a:r>
              <a:rPr sz="1600" spc="-4" dirty="0">
                <a:latin typeface="Calibri"/>
                <a:cs typeface="Calibri"/>
              </a:rPr>
              <a:t>20 </a:t>
            </a:r>
            <a:r>
              <a:rPr sz="1600" dirty="0">
                <a:latin typeface="Calibri"/>
                <a:cs typeface="Calibri"/>
              </a:rPr>
              <a:t>minute drive). </a:t>
            </a: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airport </a:t>
            </a:r>
            <a:r>
              <a:rPr sz="1600" spc="-4" dirty="0">
                <a:latin typeface="Calibri"/>
                <a:cs typeface="Calibri"/>
              </a:rPr>
              <a:t>provides the </a:t>
            </a:r>
            <a:r>
              <a:rPr sz="1600" dirty="0">
                <a:latin typeface="Calibri"/>
                <a:cs typeface="Calibri"/>
              </a:rPr>
              <a:t>main gateway  </a:t>
            </a:r>
            <a:r>
              <a:rPr sz="1600" spc="-4" dirty="0">
                <a:latin typeface="Calibri"/>
                <a:cs typeface="Calibri"/>
              </a:rPr>
              <a:t>into the BVI </a:t>
            </a:r>
            <a:r>
              <a:rPr sz="1600" dirty="0">
                <a:latin typeface="Calibri"/>
                <a:cs typeface="Calibri"/>
              </a:rPr>
              <a:t>with direct </a:t>
            </a:r>
            <a:r>
              <a:rPr sz="1600" spc="-4" dirty="0">
                <a:latin typeface="Calibri"/>
                <a:cs typeface="Calibri"/>
              </a:rPr>
              <a:t>flights </a:t>
            </a:r>
            <a:r>
              <a:rPr sz="1600" dirty="0">
                <a:latin typeface="Calibri"/>
                <a:cs typeface="Calibri"/>
              </a:rPr>
              <a:t>to Puerto Rico, St Maarten and Antigua  with </a:t>
            </a:r>
            <a:r>
              <a:rPr sz="1600" spc="-4" dirty="0">
                <a:latin typeface="Calibri"/>
                <a:cs typeface="Calibri"/>
              </a:rPr>
              <a:t>onward </a:t>
            </a:r>
            <a:r>
              <a:rPr sz="1600" dirty="0">
                <a:latin typeface="Calibri"/>
                <a:cs typeface="Calibri"/>
              </a:rPr>
              <a:t>connections to </a:t>
            </a:r>
            <a:r>
              <a:rPr sz="1600" spc="-4" dirty="0">
                <a:latin typeface="Calibri"/>
                <a:cs typeface="Calibri"/>
              </a:rPr>
              <a:t>the US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-84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Europe.</a:t>
            </a:r>
          </a:p>
        </p:txBody>
      </p:sp>
      <p:sp>
        <p:nvSpPr>
          <p:cNvPr id="6" name="object 6"/>
          <p:cNvSpPr/>
          <p:nvPr/>
        </p:nvSpPr>
        <p:spPr>
          <a:xfrm>
            <a:off x="8677752" y="882595"/>
            <a:ext cx="2907297" cy="2130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/>
          <p:nvPr/>
        </p:nvSpPr>
        <p:spPr>
          <a:xfrm>
            <a:off x="8689732" y="3522428"/>
            <a:ext cx="2895317" cy="19850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39700" y="520760"/>
            <a:ext cx="11734800" cy="3943311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06" algn="just"/>
            <a:r>
              <a:rPr lang="en-US" sz="1600" b="1" spc="-4" dirty="0" smtClean="0">
                <a:solidFill>
                  <a:schemeClr val="accent2">
                    <a:lumMod val="75000"/>
                  </a:schemeClr>
                </a:solidFill>
                <a:cs typeface="Calibri"/>
              </a:rPr>
              <a:t>British Virgin</a:t>
            </a:r>
            <a:r>
              <a:rPr lang="en-US" sz="1600" b="1" spc="-40" dirty="0" smtClean="0">
                <a:solidFill>
                  <a:schemeClr val="accent2">
                    <a:lumMod val="75000"/>
                  </a:schemeClr>
                </a:solidFill>
                <a:cs typeface="Calibri"/>
              </a:rPr>
              <a:t> </a:t>
            </a:r>
            <a:r>
              <a:rPr lang="en-US" sz="1600" b="1" spc="-4" dirty="0" smtClean="0">
                <a:solidFill>
                  <a:schemeClr val="accent2">
                    <a:lumMod val="75000"/>
                  </a:schemeClr>
                </a:solidFill>
                <a:cs typeface="Calibri"/>
              </a:rPr>
              <a:t>Islands</a:t>
            </a:r>
            <a:endParaRPr lang="en-US" sz="1600" dirty="0" smtClean="0">
              <a:solidFill>
                <a:schemeClr val="accent2">
                  <a:lumMod val="75000"/>
                </a:schemeClr>
              </a:solidFill>
              <a:cs typeface="Calibri"/>
            </a:endParaRPr>
          </a:p>
          <a:p>
            <a:pPr marL="11206" marR="4811502" algn="just">
              <a:lnSpc>
                <a:spcPct val="101699"/>
              </a:lnSpc>
            </a:pPr>
            <a:r>
              <a:rPr lang="en-US" sz="1600" spc="-4" dirty="0" smtClean="0">
                <a:cs typeface="Calibri"/>
              </a:rPr>
              <a:t>The BVI </a:t>
            </a:r>
            <a:r>
              <a:rPr lang="en-US" sz="1600" dirty="0" smtClean="0">
                <a:cs typeface="Calibri"/>
              </a:rPr>
              <a:t>comprise a </a:t>
            </a:r>
            <a:r>
              <a:rPr lang="en-US" sz="1600" spc="-4" dirty="0" smtClean="0">
                <a:cs typeface="Calibri"/>
              </a:rPr>
              <a:t>group of </a:t>
            </a:r>
            <a:r>
              <a:rPr lang="en-US" sz="1600" dirty="0" smtClean="0">
                <a:cs typeface="Calibri"/>
              </a:rPr>
              <a:t>more than  sixty </a:t>
            </a:r>
            <a:r>
              <a:rPr lang="en-US" sz="1600" spc="-4" dirty="0" smtClean="0">
                <a:cs typeface="Calibri"/>
              </a:rPr>
              <a:t>islands, </a:t>
            </a:r>
            <a:r>
              <a:rPr lang="en-US" sz="1600" dirty="0" smtClean="0">
                <a:cs typeface="Calibri"/>
              </a:rPr>
              <a:t>rocks and cays </a:t>
            </a:r>
            <a:r>
              <a:rPr lang="en-US" sz="1600" spc="-4" dirty="0" smtClean="0">
                <a:cs typeface="Calibri"/>
              </a:rPr>
              <a:t>situated  </a:t>
            </a:r>
            <a:r>
              <a:rPr lang="en-US" sz="1600" dirty="0" smtClean="0">
                <a:cs typeface="Calibri"/>
              </a:rPr>
              <a:t>approximately </a:t>
            </a:r>
            <a:r>
              <a:rPr lang="en-US" sz="1600" spc="-4" dirty="0" smtClean="0">
                <a:cs typeface="Calibri"/>
              </a:rPr>
              <a:t>50 miles </a:t>
            </a:r>
            <a:r>
              <a:rPr lang="en-US" sz="1600" dirty="0" smtClean="0">
                <a:cs typeface="Calibri"/>
              </a:rPr>
              <a:t>to </a:t>
            </a:r>
            <a:r>
              <a:rPr lang="en-US" sz="1600" spc="-4" dirty="0" smtClean="0">
                <a:cs typeface="Calibri"/>
              </a:rPr>
              <a:t>the </a:t>
            </a:r>
            <a:r>
              <a:rPr lang="en-US" sz="1600" dirty="0" smtClean="0">
                <a:cs typeface="Calibri"/>
              </a:rPr>
              <a:t>east </a:t>
            </a:r>
            <a:r>
              <a:rPr lang="en-US" sz="1600" spc="-4" dirty="0" smtClean="0">
                <a:cs typeface="Calibri"/>
              </a:rPr>
              <a:t>of  </a:t>
            </a:r>
            <a:r>
              <a:rPr lang="en-US" sz="1600" dirty="0" smtClean="0">
                <a:cs typeface="Calibri"/>
              </a:rPr>
              <a:t>Puerto Rico and </a:t>
            </a:r>
            <a:r>
              <a:rPr lang="en-US" sz="1600" spc="-4" dirty="0" smtClean="0">
                <a:cs typeface="Calibri"/>
              </a:rPr>
              <a:t>90 </a:t>
            </a:r>
            <a:r>
              <a:rPr lang="en-US" sz="1600" dirty="0" smtClean="0">
                <a:cs typeface="Calibri"/>
              </a:rPr>
              <a:t>miles to the </a:t>
            </a:r>
            <a:r>
              <a:rPr lang="en-US" sz="1600" spc="-4" dirty="0" smtClean="0">
                <a:cs typeface="Calibri"/>
              </a:rPr>
              <a:t>north </a:t>
            </a:r>
            <a:r>
              <a:rPr lang="en-US" sz="1600" dirty="0" smtClean="0">
                <a:cs typeface="Calibri"/>
              </a:rPr>
              <a:t>west  </a:t>
            </a:r>
            <a:r>
              <a:rPr lang="en-US" sz="1600" spc="-4" dirty="0" smtClean="0">
                <a:cs typeface="Calibri"/>
              </a:rPr>
              <a:t>of St. </a:t>
            </a:r>
            <a:r>
              <a:rPr lang="en-US" sz="1600" dirty="0" smtClean="0">
                <a:cs typeface="Calibri"/>
              </a:rPr>
              <a:t>Martin. </a:t>
            </a:r>
            <a:r>
              <a:rPr lang="en-US" sz="1600" spc="-4" dirty="0" smtClean="0">
                <a:cs typeface="Calibri"/>
              </a:rPr>
              <a:t>The islands of St. Thomas </a:t>
            </a:r>
            <a:r>
              <a:rPr lang="en-US" sz="1600" dirty="0" smtClean="0">
                <a:cs typeface="Calibri"/>
              </a:rPr>
              <a:t>and  </a:t>
            </a:r>
            <a:r>
              <a:rPr lang="en-US" sz="1600" spc="-4" dirty="0" smtClean="0">
                <a:cs typeface="Calibri"/>
              </a:rPr>
              <a:t>St. John </a:t>
            </a:r>
            <a:r>
              <a:rPr lang="en-US" sz="1600" dirty="0" smtClean="0">
                <a:cs typeface="Calibri"/>
              </a:rPr>
              <a:t>in the United States </a:t>
            </a:r>
            <a:r>
              <a:rPr lang="en-US" sz="1600" spc="-4" dirty="0" smtClean="0">
                <a:cs typeface="Calibri"/>
              </a:rPr>
              <a:t>Virgin Islands  (USVI) </a:t>
            </a:r>
            <a:r>
              <a:rPr lang="en-US" sz="1600" dirty="0" smtClean="0">
                <a:cs typeface="Calibri"/>
              </a:rPr>
              <a:t>are situated to </a:t>
            </a:r>
            <a:r>
              <a:rPr lang="en-US" sz="1600" spc="-4" dirty="0" smtClean="0">
                <a:cs typeface="Calibri"/>
              </a:rPr>
              <a:t>the </a:t>
            </a:r>
            <a:r>
              <a:rPr lang="en-US" sz="1600" dirty="0" smtClean="0">
                <a:cs typeface="Calibri"/>
              </a:rPr>
              <a:t>west </a:t>
            </a:r>
            <a:r>
              <a:rPr lang="en-US" sz="1600" spc="-4" dirty="0" smtClean="0">
                <a:cs typeface="Calibri"/>
              </a:rPr>
              <a:t>and south  </a:t>
            </a:r>
            <a:r>
              <a:rPr lang="en-US" sz="1600" dirty="0" smtClean="0">
                <a:cs typeface="Calibri"/>
              </a:rPr>
              <a:t>west; </a:t>
            </a:r>
            <a:r>
              <a:rPr lang="en-US" sz="1600" spc="-4" dirty="0" smtClean="0">
                <a:cs typeface="Calibri"/>
              </a:rPr>
              <a:t>the island of St. </a:t>
            </a:r>
            <a:r>
              <a:rPr lang="en-US" sz="1600" dirty="0" smtClean="0">
                <a:cs typeface="Calibri"/>
              </a:rPr>
              <a:t>Croix, </a:t>
            </a:r>
            <a:r>
              <a:rPr lang="en-US" sz="1600" spc="-4" dirty="0" smtClean="0">
                <a:cs typeface="Calibri"/>
              </a:rPr>
              <a:t>also </a:t>
            </a:r>
            <a:r>
              <a:rPr lang="en-US" sz="1600" dirty="0" smtClean="0">
                <a:cs typeface="Calibri"/>
              </a:rPr>
              <a:t>in </a:t>
            </a:r>
            <a:r>
              <a:rPr lang="en-US" sz="1600" spc="-4" dirty="0" smtClean="0">
                <a:cs typeface="Calibri"/>
              </a:rPr>
              <a:t>the  USVI, </a:t>
            </a:r>
            <a:r>
              <a:rPr lang="en-US" sz="1600" dirty="0" smtClean="0">
                <a:cs typeface="Calibri"/>
              </a:rPr>
              <a:t>is located </a:t>
            </a:r>
            <a:r>
              <a:rPr lang="en-US" sz="1600" spc="-4" dirty="0" smtClean="0">
                <a:cs typeface="Calibri"/>
              </a:rPr>
              <a:t>40 </a:t>
            </a:r>
            <a:r>
              <a:rPr lang="en-US" sz="1600" dirty="0" smtClean="0">
                <a:cs typeface="Calibri"/>
              </a:rPr>
              <a:t>miles to </a:t>
            </a:r>
            <a:r>
              <a:rPr lang="en-US" sz="1600" spc="-4" dirty="0" smtClean="0">
                <a:cs typeface="Calibri"/>
              </a:rPr>
              <a:t>the</a:t>
            </a:r>
            <a:r>
              <a:rPr lang="en-US" sz="1600" spc="-75" dirty="0" smtClean="0">
                <a:cs typeface="Calibri"/>
              </a:rPr>
              <a:t> </a:t>
            </a:r>
            <a:r>
              <a:rPr lang="en-US" sz="1600" spc="-4" dirty="0" smtClean="0">
                <a:cs typeface="Calibri"/>
              </a:rPr>
              <a:t>south.</a:t>
            </a:r>
            <a:endParaRPr lang="en-US" sz="1600" dirty="0" smtClean="0">
              <a:cs typeface="Calibri"/>
            </a:endParaRPr>
          </a:p>
          <a:p>
            <a:pPr marL="11206" marR="4812623" algn="just">
              <a:lnSpc>
                <a:spcPct val="101800"/>
              </a:lnSpc>
            </a:pPr>
            <a:r>
              <a:rPr lang="en-US" sz="1600" dirty="0" smtClean="0">
                <a:cs typeface="Calibri"/>
              </a:rPr>
              <a:t>There </a:t>
            </a:r>
            <a:r>
              <a:rPr lang="en-US" sz="1600" spc="-4" dirty="0" smtClean="0">
                <a:cs typeface="Calibri"/>
              </a:rPr>
              <a:t>are four </a:t>
            </a:r>
            <a:r>
              <a:rPr lang="en-US" sz="1600" dirty="0" smtClean="0">
                <a:cs typeface="Calibri"/>
              </a:rPr>
              <a:t>main </a:t>
            </a:r>
            <a:r>
              <a:rPr lang="en-US" sz="1600" spc="-4" dirty="0" smtClean="0">
                <a:cs typeface="Calibri"/>
              </a:rPr>
              <a:t>inhabited islands </a:t>
            </a:r>
            <a:r>
              <a:rPr lang="en-US" sz="1600" dirty="0" smtClean="0">
                <a:cs typeface="Calibri"/>
              </a:rPr>
              <a:t>in </a:t>
            </a:r>
            <a:r>
              <a:rPr lang="en-US" sz="1600" spc="-4" dirty="0" smtClean="0">
                <a:cs typeface="Calibri"/>
              </a:rPr>
              <a:t>the  BVI: Tortola, Virgin </a:t>
            </a:r>
            <a:r>
              <a:rPr lang="en-US" sz="1600" dirty="0" err="1" smtClean="0">
                <a:cs typeface="Calibri"/>
              </a:rPr>
              <a:t>Gorda</a:t>
            </a:r>
            <a:r>
              <a:rPr lang="en-US" sz="1600" dirty="0" smtClean="0">
                <a:cs typeface="Calibri"/>
              </a:rPr>
              <a:t>, </a:t>
            </a:r>
            <a:r>
              <a:rPr lang="en-US" sz="1600" spc="-4" dirty="0" err="1" smtClean="0">
                <a:cs typeface="Calibri"/>
              </a:rPr>
              <a:t>Anegada</a:t>
            </a:r>
            <a:r>
              <a:rPr lang="en-US" sz="1600" spc="-4" dirty="0" smtClean="0">
                <a:cs typeface="Calibri"/>
              </a:rPr>
              <a:t> </a:t>
            </a:r>
            <a:r>
              <a:rPr lang="en-US" sz="1600" dirty="0" smtClean="0">
                <a:cs typeface="Calibri"/>
              </a:rPr>
              <a:t>and </a:t>
            </a:r>
            <a:r>
              <a:rPr lang="en-US" sz="1600" spc="-4" dirty="0" err="1" smtClean="0">
                <a:cs typeface="Calibri"/>
              </a:rPr>
              <a:t>Jost</a:t>
            </a:r>
            <a:r>
              <a:rPr lang="en-US" sz="1600" spc="-4" dirty="0" smtClean="0">
                <a:cs typeface="Calibri"/>
              </a:rPr>
              <a:t>  Van </a:t>
            </a:r>
            <a:r>
              <a:rPr lang="en-US" sz="1600" dirty="0" smtClean="0">
                <a:cs typeface="Calibri"/>
              </a:rPr>
              <a:t>Dyke. A </a:t>
            </a:r>
            <a:r>
              <a:rPr lang="en-US" sz="1600" spc="-4" dirty="0" smtClean="0">
                <a:cs typeface="Calibri"/>
              </a:rPr>
              <a:t>further 12 of the </a:t>
            </a:r>
            <a:r>
              <a:rPr lang="en-US" sz="1600" dirty="0" smtClean="0">
                <a:cs typeface="Calibri"/>
              </a:rPr>
              <a:t>smaller  </a:t>
            </a:r>
            <a:r>
              <a:rPr lang="en-US" sz="1600" spc="-4" dirty="0" smtClean="0">
                <a:cs typeface="Calibri"/>
              </a:rPr>
              <a:t>islands </a:t>
            </a:r>
            <a:r>
              <a:rPr lang="en-US" sz="1600" dirty="0" smtClean="0">
                <a:cs typeface="Calibri"/>
              </a:rPr>
              <a:t>and </a:t>
            </a:r>
            <a:r>
              <a:rPr lang="en-US" sz="1600" spc="-4" dirty="0" smtClean="0">
                <a:cs typeface="Calibri"/>
              </a:rPr>
              <a:t>cays have </a:t>
            </a:r>
            <a:r>
              <a:rPr lang="en-US" sz="1600" dirty="0" smtClean="0">
                <a:cs typeface="Calibri"/>
              </a:rPr>
              <a:t>a </a:t>
            </a:r>
            <a:r>
              <a:rPr lang="en-US" sz="1600" spc="-4" dirty="0" smtClean="0">
                <a:cs typeface="Calibri"/>
              </a:rPr>
              <a:t>permanent  population. The islands </a:t>
            </a:r>
            <a:r>
              <a:rPr lang="en-US" sz="1600" dirty="0" smtClean="0">
                <a:cs typeface="Calibri"/>
              </a:rPr>
              <a:t>are </a:t>
            </a:r>
            <a:r>
              <a:rPr lang="en-US" sz="1600" spc="-4" dirty="0" smtClean="0">
                <a:cs typeface="Calibri"/>
              </a:rPr>
              <a:t>surrounded by  </a:t>
            </a:r>
            <a:r>
              <a:rPr lang="en-US" sz="1600" dirty="0" smtClean="0">
                <a:cs typeface="Calibri"/>
              </a:rPr>
              <a:t>sheltered waters; </a:t>
            </a:r>
            <a:r>
              <a:rPr lang="en-US" sz="1600" spc="-4" dirty="0" smtClean="0">
                <a:cs typeface="Calibri"/>
              </a:rPr>
              <a:t>the </a:t>
            </a:r>
            <a:r>
              <a:rPr lang="en-US" sz="1600" dirty="0" smtClean="0">
                <a:cs typeface="Calibri"/>
              </a:rPr>
              <a:t>Sir </a:t>
            </a:r>
            <a:r>
              <a:rPr lang="en-US" sz="1600" spc="-4" dirty="0" smtClean="0">
                <a:cs typeface="Calibri"/>
              </a:rPr>
              <a:t>Francis </a:t>
            </a:r>
            <a:r>
              <a:rPr lang="en-US" sz="1600" dirty="0" smtClean="0">
                <a:cs typeface="Calibri"/>
              </a:rPr>
              <a:t>Drake  Channel to </a:t>
            </a:r>
            <a:r>
              <a:rPr lang="en-US" sz="1600" spc="-4" dirty="0" smtClean="0">
                <a:cs typeface="Calibri"/>
              </a:rPr>
              <a:t>the south of Tortola provides  </a:t>
            </a:r>
            <a:r>
              <a:rPr lang="en-US" sz="1600" dirty="0" smtClean="0">
                <a:cs typeface="Calibri"/>
              </a:rPr>
              <a:t>excellent </a:t>
            </a:r>
            <a:r>
              <a:rPr lang="en-US" sz="1600" spc="-4" dirty="0" smtClean="0">
                <a:cs typeface="Calibri"/>
              </a:rPr>
              <a:t>protected sailing </a:t>
            </a:r>
            <a:r>
              <a:rPr lang="en-US" sz="1600" dirty="0" smtClean="0">
                <a:cs typeface="Calibri"/>
              </a:rPr>
              <a:t>waters that  stretch </a:t>
            </a:r>
            <a:r>
              <a:rPr lang="en-US" sz="1600" spc="-4" dirty="0" smtClean="0">
                <a:cs typeface="Calibri"/>
              </a:rPr>
              <a:t>from </a:t>
            </a:r>
            <a:r>
              <a:rPr lang="en-US" sz="1600" dirty="0" smtClean="0">
                <a:cs typeface="Calibri"/>
              </a:rPr>
              <a:t>St </a:t>
            </a:r>
            <a:r>
              <a:rPr lang="en-US" sz="1600" spc="-4" dirty="0" smtClean="0">
                <a:cs typeface="Calibri"/>
              </a:rPr>
              <a:t>John (USVI) </a:t>
            </a:r>
            <a:r>
              <a:rPr lang="en-US" sz="1600" dirty="0" smtClean="0">
                <a:cs typeface="Calibri"/>
              </a:rPr>
              <a:t>in </a:t>
            </a:r>
            <a:r>
              <a:rPr lang="en-US" sz="1600" spc="-4" dirty="0" smtClean="0">
                <a:cs typeface="Calibri"/>
              </a:rPr>
              <a:t>the </a:t>
            </a:r>
            <a:r>
              <a:rPr lang="en-US" sz="1600" dirty="0" smtClean="0">
                <a:cs typeface="Calibri"/>
              </a:rPr>
              <a:t>west to  </a:t>
            </a:r>
            <a:r>
              <a:rPr lang="en-US" sz="1600" spc="-4" dirty="0" smtClean="0">
                <a:cs typeface="Calibri"/>
              </a:rPr>
              <a:t>Virgin </a:t>
            </a:r>
            <a:r>
              <a:rPr lang="en-US" sz="1600" spc="-4" dirty="0" err="1" smtClean="0">
                <a:cs typeface="Calibri"/>
              </a:rPr>
              <a:t>Gorda</a:t>
            </a:r>
            <a:r>
              <a:rPr lang="en-US" sz="1600" spc="-4" dirty="0" smtClean="0">
                <a:cs typeface="Calibri"/>
              </a:rPr>
              <a:t> </a:t>
            </a:r>
            <a:r>
              <a:rPr lang="en-US" sz="1600" dirty="0" smtClean="0">
                <a:cs typeface="Calibri"/>
              </a:rPr>
              <a:t>in </a:t>
            </a:r>
            <a:r>
              <a:rPr lang="en-US" sz="1600" spc="-4" dirty="0" smtClean="0">
                <a:cs typeface="Calibri"/>
              </a:rPr>
              <a:t>the</a:t>
            </a:r>
            <a:r>
              <a:rPr lang="en-US" sz="1600" spc="-71" dirty="0" smtClean="0">
                <a:cs typeface="Calibri"/>
              </a:rPr>
              <a:t> </a:t>
            </a:r>
            <a:r>
              <a:rPr lang="en-US" sz="1600" dirty="0" smtClean="0">
                <a:cs typeface="Calibri"/>
              </a:rPr>
              <a:t>east.</a:t>
            </a:r>
          </a:p>
          <a:p>
            <a:pPr marL="11206" marR="4812623" algn="just">
              <a:lnSpc>
                <a:spcPct val="101699"/>
              </a:lnSpc>
            </a:pPr>
            <a:r>
              <a:rPr lang="en-US" sz="1600" dirty="0" smtClean="0">
                <a:cs typeface="Calibri"/>
              </a:rPr>
              <a:t>With a </a:t>
            </a:r>
            <a:r>
              <a:rPr lang="en-US" sz="1600" spc="-4" dirty="0" smtClean="0">
                <a:cs typeface="Calibri"/>
              </a:rPr>
              <a:t>total land </a:t>
            </a:r>
            <a:r>
              <a:rPr lang="en-US" sz="1600" dirty="0" smtClean="0">
                <a:cs typeface="Calibri"/>
              </a:rPr>
              <a:t>area </a:t>
            </a:r>
            <a:r>
              <a:rPr lang="en-US" sz="1600" spc="-4" dirty="0" smtClean="0">
                <a:cs typeface="Calibri"/>
              </a:rPr>
              <a:t>of only 59 </a:t>
            </a:r>
            <a:r>
              <a:rPr lang="en-US" sz="1600" dirty="0" smtClean="0">
                <a:cs typeface="Calibri"/>
              </a:rPr>
              <a:t>square  miles, </a:t>
            </a:r>
            <a:r>
              <a:rPr lang="en-US" sz="1600" spc="-4" dirty="0" smtClean="0">
                <a:cs typeface="Calibri"/>
              </a:rPr>
              <a:t>the BVI </a:t>
            </a:r>
            <a:r>
              <a:rPr lang="en-US" sz="1600" dirty="0" smtClean="0">
                <a:cs typeface="Calibri"/>
              </a:rPr>
              <a:t>is </a:t>
            </a:r>
            <a:r>
              <a:rPr lang="en-US" sz="1600" spc="-4" dirty="0" smtClean="0">
                <a:cs typeface="Calibri"/>
              </a:rPr>
              <a:t>one of the </a:t>
            </a:r>
            <a:r>
              <a:rPr lang="en-US" sz="1600" dirty="0" smtClean="0">
                <a:cs typeface="Calibri"/>
              </a:rPr>
              <a:t>smallest  countries in </a:t>
            </a:r>
            <a:r>
              <a:rPr lang="en-US" sz="1600" spc="-4" dirty="0" smtClean="0">
                <a:cs typeface="Calibri"/>
              </a:rPr>
              <a:t>the Caribbean. </a:t>
            </a:r>
          </a:p>
          <a:p>
            <a:pPr marL="11206" marR="4812623" algn="just">
              <a:lnSpc>
                <a:spcPct val="101699"/>
              </a:lnSpc>
            </a:pPr>
            <a:r>
              <a:rPr lang="en-US" sz="1600" dirty="0" smtClean="0">
                <a:cs typeface="Calibri"/>
              </a:rPr>
              <a:t>However, </a:t>
            </a:r>
            <a:r>
              <a:rPr lang="en-US" sz="1600" spc="-4" dirty="0" smtClean="0">
                <a:cs typeface="Calibri"/>
              </a:rPr>
              <a:t>the  </a:t>
            </a:r>
            <a:r>
              <a:rPr lang="en-US" sz="1600" dirty="0" smtClean="0">
                <a:cs typeface="Calibri"/>
              </a:rPr>
              <a:t>extensive </a:t>
            </a:r>
            <a:r>
              <a:rPr lang="en-US" sz="1600" spc="-4" dirty="0" smtClean="0">
                <a:cs typeface="Calibri"/>
              </a:rPr>
              <a:t>coastline  surrounding  the</a:t>
            </a:r>
            <a:r>
              <a:rPr lang="en-US" sz="1600" spc="18" dirty="0" smtClean="0">
                <a:cs typeface="Calibri"/>
              </a:rPr>
              <a:t> </a:t>
            </a:r>
            <a:r>
              <a:rPr lang="en-US" sz="1600" spc="-4" dirty="0" smtClean="0">
                <a:cs typeface="Calibri"/>
              </a:rPr>
              <a:t>islands</a:t>
            </a:r>
            <a:r>
              <a:rPr lang="en-US" sz="1600" dirty="0" smtClean="0">
                <a:cs typeface="Calibri"/>
              </a:rPr>
              <a:t> </a:t>
            </a:r>
            <a:r>
              <a:rPr lang="en-US" sz="1600" spc="-4" dirty="0" smtClean="0">
                <a:cs typeface="Calibri"/>
              </a:rPr>
              <a:t>provides </a:t>
            </a:r>
            <a:r>
              <a:rPr lang="en-US" sz="1600" dirty="0" smtClean="0">
                <a:cs typeface="Calibri"/>
              </a:rPr>
              <a:t>a sizeable </a:t>
            </a:r>
            <a:r>
              <a:rPr lang="en-US" sz="1600" spc="-4" dirty="0" smtClean="0">
                <a:cs typeface="Calibri"/>
              </a:rPr>
              <a:t>coastal </a:t>
            </a:r>
            <a:r>
              <a:rPr lang="en-US" sz="1600" dirty="0" smtClean="0">
                <a:cs typeface="Calibri"/>
              </a:rPr>
              <a:t>economic </a:t>
            </a:r>
            <a:r>
              <a:rPr lang="en-US" sz="1600" spc="-4" dirty="0" smtClean="0">
                <a:cs typeface="Calibri"/>
              </a:rPr>
              <a:t>zone. The climate </a:t>
            </a:r>
            <a:r>
              <a:rPr lang="en-US" sz="1600" dirty="0" smtClean="0">
                <a:cs typeface="Calibri"/>
              </a:rPr>
              <a:t>is </a:t>
            </a:r>
            <a:r>
              <a:rPr lang="en-US" sz="1600" spc="-4" dirty="0" smtClean="0">
                <a:cs typeface="Calibri"/>
              </a:rPr>
              <a:t>sub‐tropical </a:t>
            </a:r>
            <a:r>
              <a:rPr lang="en-US" sz="1600" dirty="0" smtClean="0">
                <a:cs typeface="Calibri"/>
              </a:rPr>
              <a:t>with typical year round </a:t>
            </a:r>
            <a:r>
              <a:rPr lang="en-US" sz="1600" spc="-4" dirty="0" smtClean="0">
                <a:cs typeface="Calibri"/>
              </a:rPr>
              <a:t>temperatures </a:t>
            </a:r>
            <a:r>
              <a:rPr lang="en-US" sz="1600" dirty="0" smtClean="0">
                <a:cs typeface="Calibri"/>
              </a:rPr>
              <a:t>ranging </a:t>
            </a:r>
            <a:r>
              <a:rPr lang="en-US" sz="1600" spc="-4" dirty="0" smtClean="0">
                <a:cs typeface="Calibri"/>
              </a:rPr>
              <a:t>from 80°F </a:t>
            </a:r>
            <a:r>
              <a:rPr lang="en-US" sz="1600" spc="4" dirty="0" smtClean="0">
                <a:cs typeface="Calibri"/>
              </a:rPr>
              <a:t>to  </a:t>
            </a:r>
            <a:r>
              <a:rPr lang="en-US" sz="1600" spc="-4" dirty="0" smtClean="0">
                <a:cs typeface="Calibri"/>
              </a:rPr>
              <a:t>95°F. </a:t>
            </a:r>
            <a:r>
              <a:rPr lang="en-US" sz="1600" dirty="0" smtClean="0">
                <a:cs typeface="Calibri"/>
              </a:rPr>
              <a:t>Rainfall is </a:t>
            </a:r>
            <a:r>
              <a:rPr lang="en-US" sz="1600" spc="-4" dirty="0" smtClean="0">
                <a:cs typeface="Calibri"/>
              </a:rPr>
              <a:t>low </a:t>
            </a:r>
            <a:r>
              <a:rPr lang="en-US" sz="1600" dirty="0" smtClean="0">
                <a:cs typeface="Calibri"/>
              </a:rPr>
              <a:t>throughout </a:t>
            </a:r>
            <a:r>
              <a:rPr lang="en-US" sz="1600" spc="-4" dirty="0" smtClean="0">
                <a:cs typeface="Calibri"/>
              </a:rPr>
              <a:t>the islands </a:t>
            </a:r>
            <a:r>
              <a:rPr lang="en-US" sz="1600" dirty="0" smtClean="0">
                <a:cs typeface="Calibri"/>
              </a:rPr>
              <a:t>with </a:t>
            </a:r>
            <a:r>
              <a:rPr lang="en-US" sz="1600" spc="-4" dirty="0" smtClean="0">
                <a:cs typeface="Calibri"/>
              </a:rPr>
              <a:t>semi‐arid conditions </a:t>
            </a:r>
            <a:r>
              <a:rPr lang="en-US" sz="1600" dirty="0" smtClean="0">
                <a:cs typeface="Calibri"/>
              </a:rPr>
              <a:t>to the east and more </a:t>
            </a:r>
            <a:r>
              <a:rPr lang="en-US" sz="1600" spc="-4" dirty="0" smtClean="0">
                <a:cs typeface="Calibri"/>
              </a:rPr>
              <a:t>lush conditions </a:t>
            </a:r>
            <a:r>
              <a:rPr lang="en-US" sz="1600" dirty="0" smtClean="0">
                <a:cs typeface="Calibri"/>
              </a:rPr>
              <a:t>to </a:t>
            </a:r>
            <a:r>
              <a:rPr lang="en-US" sz="1600" spc="-4" dirty="0" smtClean="0">
                <a:cs typeface="Calibri"/>
              </a:rPr>
              <a:t>the</a:t>
            </a:r>
            <a:r>
              <a:rPr lang="en-US" sz="1600" spc="-18" dirty="0" smtClean="0">
                <a:cs typeface="Calibri"/>
              </a:rPr>
              <a:t> </a:t>
            </a:r>
            <a:r>
              <a:rPr lang="en-US" sz="1600" dirty="0" smtClean="0">
                <a:cs typeface="Calibri"/>
              </a:rPr>
              <a:t>west.</a:t>
            </a:r>
          </a:p>
          <a:p>
            <a:endParaRPr lang="en-US" sz="1600" dirty="0"/>
          </a:p>
        </p:txBody>
      </p:sp>
      <p:sp>
        <p:nvSpPr>
          <p:cNvPr id="3" name="object 5"/>
          <p:cNvSpPr/>
          <p:nvPr/>
        </p:nvSpPr>
        <p:spPr>
          <a:xfrm>
            <a:off x="7269191" y="1488403"/>
            <a:ext cx="4740200" cy="37255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</p:spTree>
    <p:extLst>
      <p:ext uri="{BB962C8B-B14F-4D97-AF65-F5344CB8AC3E}">
        <p14:creationId xmlns:p14="http://schemas.microsoft.com/office/powerpoint/2010/main" val="337900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339725" y="395102"/>
            <a:ext cx="7242175" cy="51346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600" b="1" spc="-9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Property</a:t>
            </a:r>
            <a:r>
              <a:rPr sz="1600" b="1" spc="-13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600" b="1" spc="-4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Description</a:t>
            </a:r>
            <a:endParaRPr sz="1600" dirty="0">
              <a:solidFill>
                <a:schemeClr val="accent2">
                  <a:lumMod val="75000"/>
                </a:schemeClr>
              </a:solidFill>
              <a:latin typeface="Calibri"/>
              <a:cs typeface="Calibri"/>
            </a:endParaRPr>
          </a:p>
          <a:p>
            <a:pPr marL="11206" marR="5043" algn="just">
              <a:lnSpc>
                <a:spcPct val="101899"/>
              </a:lnSpc>
              <a:spcBef>
                <a:spcPts val="560"/>
              </a:spcBef>
            </a:pPr>
            <a:r>
              <a:rPr sz="1600" spc="-9" dirty="0">
                <a:latin typeface="Calibri"/>
                <a:cs typeface="Calibri"/>
              </a:rPr>
              <a:t>Lambert </a:t>
            </a:r>
            <a:r>
              <a:rPr sz="1600" dirty="0">
                <a:latin typeface="Calibri"/>
                <a:cs typeface="Calibri"/>
              </a:rPr>
              <a:t>Beach </a:t>
            </a:r>
            <a:r>
              <a:rPr sz="1600" spc="-4" dirty="0">
                <a:latin typeface="Calibri"/>
                <a:cs typeface="Calibri"/>
              </a:rPr>
              <a:t>Resort </a:t>
            </a:r>
            <a:r>
              <a:rPr sz="1600" dirty="0">
                <a:latin typeface="Calibri"/>
                <a:cs typeface="Calibri"/>
              </a:rPr>
              <a:t>was </a:t>
            </a:r>
            <a:r>
              <a:rPr sz="1600" spc="-4" dirty="0">
                <a:latin typeface="Calibri"/>
                <a:cs typeface="Calibri"/>
              </a:rPr>
              <a:t>originally assembled </a:t>
            </a:r>
            <a:r>
              <a:rPr sz="1600" dirty="0">
                <a:latin typeface="Calibri"/>
                <a:cs typeface="Calibri"/>
              </a:rPr>
              <a:t>in  </a:t>
            </a:r>
            <a:r>
              <a:rPr sz="1600" spc="-4" dirty="0">
                <a:latin typeface="Calibri"/>
                <a:cs typeface="Calibri"/>
              </a:rPr>
              <a:t>the 1980s </a:t>
            </a:r>
            <a:r>
              <a:rPr sz="1600" dirty="0">
                <a:latin typeface="Calibri"/>
                <a:cs typeface="Calibri"/>
              </a:rPr>
              <a:t>and development as a resort was  commenced in </a:t>
            </a:r>
            <a:r>
              <a:rPr sz="1600" spc="-4" dirty="0">
                <a:latin typeface="Calibri"/>
                <a:cs typeface="Calibri"/>
              </a:rPr>
              <a:t>the mid 1990s by Elizabeth Beach  </a:t>
            </a:r>
            <a:r>
              <a:rPr sz="1600" dirty="0">
                <a:latin typeface="Calibri"/>
                <a:cs typeface="Calibri"/>
              </a:rPr>
              <a:t>Resorts which </a:t>
            </a:r>
            <a:r>
              <a:rPr sz="1600" spc="-4" dirty="0">
                <a:latin typeface="Calibri"/>
                <a:cs typeface="Calibri"/>
              </a:rPr>
              <a:t>saw the hotel opening </a:t>
            </a:r>
            <a:r>
              <a:rPr sz="1600" dirty="0">
                <a:latin typeface="Calibri"/>
                <a:cs typeface="Calibri"/>
              </a:rPr>
              <a:t>in </a:t>
            </a:r>
            <a:r>
              <a:rPr sz="1600" spc="-4" dirty="0">
                <a:latin typeface="Calibri"/>
                <a:cs typeface="Calibri"/>
              </a:rPr>
              <a:t>February 1998.  The </a:t>
            </a:r>
            <a:r>
              <a:rPr sz="1600" dirty="0">
                <a:latin typeface="Calibri"/>
                <a:cs typeface="Calibri"/>
              </a:rPr>
              <a:t>following </a:t>
            </a:r>
            <a:r>
              <a:rPr sz="1600" spc="-4" dirty="0">
                <a:latin typeface="Calibri"/>
                <a:cs typeface="Calibri"/>
              </a:rPr>
              <a:t>10 </a:t>
            </a:r>
            <a:r>
              <a:rPr sz="1600" dirty="0">
                <a:latin typeface="Calibri"/>
                <a:cs typeface="Calibri"/>
              </a:rPr>
              <a:t>year </a:t>
            </a:r>
            <a:r>
              <a:rPr sz="1600" spc="-4" dirty="0">
                <a:latin typeface="Calibri"/>
                <a:cs typeface="Calibri"/>
              </a:rPr>
              <a:t>period saw </a:t>
            </a:r>
            <a:r>
              <a:rPr sz="1600" dirty="0">
                <a:latin typeface="Calibri"/>
                <a:cs typeface="Calibri"/>
              </a:rPr>
              <a:t>completion </a:t>
            </a:r>
            <a:r>
              <a:rPr sz="1600" spc="-4" dirty="0">
                <a:latin typeface="Calibri"/>
                <a:cs typeface="Calibri"/>
              </a:rPr>
              <a:t>of the  </a:t>
            </a:r>
            <a:r>
              <a:rPr sz="1600" dirty="0">
                <a:latin typeface="Calibri"/>
                <a:cs typeface="Calibri"/>
              </a:rPr>
              <a:t>condominiums and villa </a:t>
            </a:r>
            <a:r>
              <a:rPr sz="1600" spc="-4" dirty="0">
                <a:latin typeface="Calibri"/>
                <a:cs typeface="Calibri"/>
              </a:rPr>
              <a:t>buildings </a:t>
            </a:r>
            <a:r>
              <a:rPr sz="1600" dirty="0">
                <a:latin typeface="Calibri"/>
                <a:cs typeface="Calibri"/>
              </a:rPr>
              <a:t>with </a:t>
            </a:r>
            <a:r>
              <a:rPr sz="1600" spc="-4" dirty="0">
                <a:latin typeface="Calibri"/>
                <a:cs typeface="Calibri"/>
              </a:rPr>
              <a:t>some of the  individual units </a:t>
            </a:r>
            <a:r>
              <a:rPr sz="1600" dirty="0">
                <a:latin typeface="Calibri"/>
                <a:cs typeface="Calibri"/>
              </a:rPr>
              <a:t>and lots being </a:t>
            </a:r>
            <a:r>
              <a:rPr sz="1600" spc="-4" dirty="0">
                <a:latin typeface="Calibri"/>
                <a:cs typeface="Calibri"/>
              </a:rPr>
              <a:t>sold </a:t>
            </a:r>
            <a:r>
              <a:rPr sz="1600" dirty="0">
                <a:latin typeface="Calibri"/>
                <a:cs typeface="Calibri"/>
              </a:rPr>
              <a:t>to third parties  </a:t>
            </a:r>
            <a:r>
              <a:rPr sz="1600" spc="-4" dirty="0">
                <a:latin typeface="Calibri"/>
                <a:cs typeface="Calibri"/>
              </a:rPr>
              <a:t>during </a:t>
            </a:r>
            <a:r>
              <a:rPr sz="1600" dirty="0">
                <a:latin typeface="Calibri"/>
                <a:cs typeface="Calibri"/>
              </a:rPr>
              <a:t>this time. </a:t>
            </a:r>
            <a:r>
              <a:rPr sz="1600" spc="-4" dirty="0">
                <a:latin typeface="Calibri"/>
                <a:cs typeface="Calibri"/>
              </a:rPr>
              <a:t>The entire Resort </a:t>
            </a:r>
            <a:r>
              <a:rPr sz="1600" dirty="0">
                <a:latin typeface="Calibri"/>
                <a:cs typeface="Calibri"/>
              </a:rPr>
              <a:t>was </a:t>
            </a:r>
            <a:r>
              <a:rPr sz="1600" spc="-4" dirty="0">
                <a:latin typeface="Calibri"/>
                <a:cs typeface="Calibri"/>
              </a:rPr>
              <a:t>sold </a:t>
            </a:r>
            <a:r>
              <a:rPr sz="1600" dirty="0">
                <a:latin typeface="Calibri"/>
                <a:cs typeface="Calibri"/>
              </a:rPr>
              <a:t>to  </a:t>
            </a:r>
            <a:r>
              <a:rPr sz="1600" spc="-4" dirty="0">
                <a:latin typeface="Calibri"/>
                <a:cs typeface="Calibri"/>
              </a:rPr>
              <a:t>Greenfield </a:t>
            </a:r>
            <a:r>
              <a:rPr sz="1600" dirty="0">
                <a:latin typeface="Calibri"/>
                <a:cs typeface="Calibri"/>
              </a:rPr>
              <a:t>Property </a:t>
            </a:r>
            <a:r>
              <a:rPr sz="1600" spc="-4" dirty="0">
                <a:latin typeface="Calibri"/>
                <a:cs typeface="Calibri"/>
              </a:rPr>
              <a:t>Holdings </a:t>
            </a:r>
            <a:r>
              <a:rPr sz="1600" dirty="0">
                <a:latin typeface="Calibri"/>
                <a:cs typeface="Calibri"/>
              </a:rPr>
              <a:t>in</a:t>
            </a:r>
            <a:r>
              <a:rPr sz="1600" spc="-57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2006.</a:t>
            </a:r>
          </a:p>
          <a:p>
            <a:pPr marL="11206" marR="4483" algn="just">
              <a:lnSpc>
                <a:spcPct val="101800"/>
              </a:lnSpc>
              <a:spcBef>
                <a:spcPts val="525"/>
              </a:spcBef>
            </a:pPr>
            <a:r>
              <a:rPr sz="1600" spc="-4" dirty="0">
                <a:latin typeface="Calibri"/>
                <a:cs typeface="Calibri"/>
              </a:rPr>
              <a:t>The whole property </a:t>
            </a:r>
            <a:r>
              <a:rPr sz="1600" dirty="0">
                <a:latin typeface="Calibri"/>
                <a:cs typeface="Calibri"/>
              </a:rPr>
              <a:t>is held </a:t>
            </a:r>
            <a:r>
              <a:rPr sz="1600" spc="-4" dirty="0">
                <a:latin typeface="Calibri"/>
                <a:cs typeface="Calibri"/>
              </a:rPr>
              <a:t>freehold </a:t>
            </a:r>
            <a:r>
              <a:rPr sz="1600" dirty="0">
                <a:latin typeface="Calibri"/>
                <a:cs typeface="Calibri"/>
              </a:rPr>
              <a:t>and comprises  </a:t>
            </a:r>
            <a:r>
              <a:rPr sz="1600" spc="-4" dirty="0">
                <a:latin typeface="Calibri"/>
                <a:cs typeface="Calibri"/>
              </a:rPr>
              <a:t>four </a:t>
            </a:r>
            <a:r>
              <a:rPr sz="1600" dirty="0">
                <a:latin typeface="Calibri"/>
                <a:cs typeface="Calibri"/>
              </a:rPr>
              <a:t>main components described </a:t>
            </a:r>
            <a:r>
              <a:rPr sz="1600" spc="-4" dirty="0">
                <a:latin typeface="Calibri"/>
                <a:cs typeface="Calibri"/>
              </a:rPr>
              <a:t>below </a:t>
            </a:r>
            <a:r>
              <a:rPr sz="1600" dirty="0">
                <a:latin typeface="Calibri"/>
                <a:cs typeface="Calibri"/>
              </a:rPr>
              <a:t>and </a:t>
            </a:r>
            <a:r>
              <a:rPr sz="1600" spc="-4" dirty="0">
                <a:latin typeface="Calibri"/>
                <a:cs typeface="Calibri"/>
              </a:rPr>
              <a:t>shown on  the </a:t>
            </a:r>
            <a:r>
              <a:rPr sz="1600" dirty="0">
                <a:latin typeface="Calibri"/>
                <a:cs typeface="Calibri"/>
              </a:rPr>
              <a:t>plan </a:t>
            </a:r>
            <a:r>
              <a:rPr sz="1600" spc="-4" dirty="0">
                <a:latin typeface="Calibri"/>
                <a:cs typeface="Calibri"/>
              </a:rPr>
              <a:t>on the next page. Please also refer </a:t>
            </a:r>
            <a:r>
              <a:rPr sz="1600" dirty="0">
                <a:latin typeface="Calibri"/>
                <a:cs typeface="Calibri"/>
              </a:rPr>
              <a:t>to </a:t>
            </a:r>
            <a:r>
              <a:rPr sz="1600" spc="-4" dirty="0">
                <a:latin typeface="Calibri"/>
                <a:cs typeface="Calibri"/>
              </a:rPr>
              <a:t>the  </a:t>
            </a:r>
            <a:r>
              <a:rPr sz="1600" dirty="0">
                <a:latin typeface="Calibri"/>
                <a:cs typeface="Calibri"/>
              </a:rPr>
              <a:t>schedule </a:t>
            </a:r>
            <a:r>
              <a:rPr sz="1600" spc="-4" dirty="0">
                <a:latin typeface="Calibri"/>
                <a:cs typeface="Calibri"/>
              </a:rPr>
              <a:t>of </a:t>
            </a:r>
            <a:r>
              <a:rPr sz="1600" dirty="0">
                <a:latin typeface="Calibri"/>
                <a:cs typeface="Calibri"/>
              </a:rPr>
              <a:t>parcels in </a:t>
            </a:r>
            <a:r>
              <a:rPr sz="1600" spc="-4" dirty="0">
                <a:latin typeface="Calibri"/>
                <a:cs typeface="Calibri"/>
              </a:rPr>
              <a:t>the</a:t>
            </a:r>
            <a:r>
              <a:rPr sz="1600" spc="-84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Appendices.</a:t>
            </a:r>
            <a:endParaRPr sz="1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spcBef>
                <a:spcPts val="13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212923" marR="135038" indent="-201717">
              <a:lnSpc>
                <a:spcPct val="102099"/>
              </a:lnSpc>
              <a:buFont typeface="Symbol"/>
              <a:buChar char=""/>
              <a:tabLst>
                <a:tab pos="212363" algn="l"/>
                <a:tab pos="212923" algn="l"/>
              </a:tabLst>
            </a:pPr>
            <a:r>
              <a:rPr sz="1600" dirty="0">
                <a:latin typeface="Calibri"/>
                <a:cs typeface="Calibri"/>
              </a:rPr>
              <a:t>Lambert </a:t>
            </a:r>
            <a:r>
              <a:rPr sz="1600" spc="-4" dirty="0">
                <a:latin typeface="Calibri"/>
                <a:cs typeface="Calibri"/>
              </a:rPr>
              <a:t>Beach </a:t>
            </a:r>
            <a:r>
              <a:rPr sz="1600" dirty="0">
                <a:latin typeface="Calibri"/>
                <a:cs typeface="Calibri"/>
              </a:rPr>
              <a:t>Resort Hotel </a:t>
            </a:r>
            <a:r>
              <a:rPr sz="1600" spc="-4" dirty="0">
                <a:latin typeface="Calibri"/>
                <a:cs typeface="Calibri"/>
              </a:rPr>
              <a:t>‐ </a:t>
            </a:r>
            <a:r>
              <a:rPr sz="1600" dirty="0">
                <a:latin typeface="Calibri"/>
                <a:cs typeface="Calibri"/>
              </a:rPr>
              <a:t>A </a:t>
            </a:r>
            <a:r>
              <a:rPr sz="1600" spc="-4" dirty="0">
                <a:latin typeface="Calibri"/>
                <a:cs typeface="Calibri"/>
              </a:rPr>
              <a:t>38 </a:t>
            </a:r>
            <a:r>
              <a:rPr sz="1600" dirty="0">
                <a:latin typeface="Calibri"/>
                <a:cs typeface="Calibri"/>
              </a:rPr>
              <a:t>key </a:t>
            </a:r>
            <a:r>
              <a:rPr sz="1600" spc="-4" dirty="0">
                <a:latin typeface="Calibri"/>
                <a:cs typeface="Calibri"/>
              </a:rPr>
              <a:t>hotel with  </a:t>
            </a:r>
            <a:r>
              <a:rPr sz="1600" dirty="0">
                <a:latin typeface="Calibri"/>
                <a:cs typeface="Calibri"/>
              </a:rPr>
              <a:t>restaurant, </a:t>
            </a:r>
            <a:r>
              <a:rPr sz="1600" spc="-4" dirty="0">
                <a:latin typeface="Calibri"/>
                <a:cs typeface="Calibri"/>
              </a:rPr>
              <a:t>bar </a:t>
            </a:r>
            <a:r>
              <a:rPr sz="1600" dirty="0">
                <a:latin typeface="Calibri"/>
                <a:cs typeface="Calibri"/>
              </a:rPr>
              <a:t>and </a:t>
            </a:r>
            <a:r>
              <a:rPr sz="1600" spc="-4" dirty="0">
                <a:latin typeface="Calibri"/>
                <a:cs typeface="Calibri"/>
              </a:rPr>
              <a:t>function</a:t>
            </a:r>
            <a:r>
              <a:rPr sz="1600" spc="-93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room;</a:t>
            </a:r>
            <a:endParaRPr sz="1600" dirty="0">
              <a:latin typeface="Calibri"/>
              <a:cs typeface="Calibri"/>
            </a:endParaRPr>
          </a:p>
          <a:p>
            <a:pPr>
              <a:spcBef>
                <a:spcPts val="18"/>
              </a:spcBef>
              <a:buFont typeface="Symbol"/>
              <a:buChar char=""/>
            </a:pPr>
            <a:endParaRPr sz="1600" dirty="0">
              <a:latin typeface="Times New Roman"/>
              <a:cs typeface="Times New Roman"/>
            </a:endParaRPr>
          </a:p>
          <a:p>
            <a:pPr marL="212923" marR="97495" indent="-201717">
              <a:lnSpc>
                <a:spcPct val="102099"/>
              </a:lnSpc>
              <a:buFont typeface="Symbol"/>
              <a:buChar char=""/>
              <a:tabLst>
                <a:tab pos="212363" algn="l"/>
                <a:tab pos="212923" algn="l"/>
              </a:tabLst>
            </a:pPr>
            <a:r>
              <a:rPr sz="1600" dirty="0">
                <a:latin typeface="Calibri"/>
                <a:cs typeface="Calibri"/>
              </a:rPr>
              <a:t>5 Lambert Beach </a:t>
            </a:r>
            <a:r>
              <a:rPr sz="1600" spc="-4" dirty="0">
                <a:latin typeface="Calibri"/>
                <a:cs typeface="Calibri"/>
              </a:rPr>
              <a:t>Resort Villas </a:t>
            </a:r>
            <a:r>
              <a:rPr sz="1600" dirty="0">
                <a:latin typeface="Calibri"/>
                <a:cs typeface="Calibri"/>
              </a:rPr>
              <a:t>ranging in </a:t>
            </a:r>
            <a:r>
              <a:rPr sz="1600" spc="-4" dirty="0">
                <a:latin typeface="Calibri"/>
                <a:cs typeface="Calibri"/>
              </a:rPr>
              <a:t>size </a:t>
            </a:r>
            <a:r>
              <a:rPr sz="1600" dirty="0">
                <a:latin typeface="Calibri"/>
                <a:cs typeface="Calibri"/>
              </a:rPr>
              <a:t>from  two to </a:t>
            </a:r>
            <a:r>
              <a:rPr sz="1600" spc="-4" dirty="0">
                <a:latin typeface="Calibri"/>
                <a:cs typeface="Calibri"/>
              </a:rPr>
              <a:t>four</a:t>
            </a:r>
            <a:r>
              <a:rPr sz="1600" spc="-79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bedrooms;</a:t>
            </a:r>
            <a:endParaRPr sz="1600" dirty="0">
              <a:latin typeface="Calibri"/>
              <a:cs typeface="Calibri"/>
            </a:endParaRPr>
          </a:p>
          <a:p>
            <a:pPr>
              <a:spcBef>
                <a:spcPts val="18"/>
              </a:spcBef>
              <a:buFont typeface="Symbol"/>
              <a:buChar char=""/>
            </a:pPr>
            <a:endParaRPr sz="1600" dirty="0">
              <a:latin typeface="Times New Roman"/>
              <a:cs typeface="Times New Roman"/>
            </a:endParaRPr>
          </a:p>
          <a:p>
            <a:pPr marL="212923" marR="67799" indent="-201717">
              <a:lnSpc>
                <a:spcPct val="102099"/>
              </a:lnSpc>
              <a:buFont typeface="Symbol"/>
              <a:buChar char=""/>
              <a:tabLst>
                <a:tab pos="212363" algn="l"/>
                <a:tab pos="212923" algn="l"/>
              </a:tabLst>
            </a:pPr>
            <a:r>
              <a:rPr sz="1600" spc="-4" dirty="0">
                <a:latin typeface="Calibri"/>
                <a:cs typeface="Calibri"/>
              </a:rPr>
              <a:t>33 </a:t>
            </a:r>
            <a:r>
              <a:rPr sz="1600" dirty="0">
                <a:latin typeface="Calibri"/>
                <a:cs typeface="Calibri"/>
              </a:rPr>
              <a:t>Lambert Beach </a:t>
            </a:r>
            <a:r>
              <a:rPr sz="1600" spc="-4" dirty="0">
                <a:latin typeface="Calibri"/>
                <a:cs typeface="Calibri"/>
              </a:rPr>
              <a:t>Resort Condominiums currently  </a:t>
            </a:r>
            <a:r>
              <a:rPr sz="1600" dirty="0">
                <a:latin typeface="Calibri"/>
                <a:cs typeface="Calibri"/>
              </a:rPr>
              <a:t>let </a:t>
            </a:r>
            <a:r>
              <a:rPr sz="1600" spc="-4" dirty="0">
                <a:latin typeface="Calibri"/>
                <a:cs typeface="Calibri"/>
              </a:rPr>
              <a:t>or </a:t>
            </a:r>
            <a:r>
              <a:rPr sz="1600" dirty="0">
                <a:latin typeface="Calibri"/>
                <a:cs typeface="Calibri"/>
              </a:rPr>
              <a:t>available </a:t>
            </a:r>
            <a:r>
              <a:rPr sz="1600" spc="-4" dirty="0">
                <a:latin typeface="Calibri"/>
                <a:cs typeface="Calibri"/>
              </a:rPr>
              <a:t>for </a:t>
            </a:r>
            <a:r>
              <a:rPr sz="1600" dirty="0">
                <a:latin typeface="Calibri"/>
                <a:cs typeface="Calibri"/>
              </a:rPr>
              <a:t>rent;</a:t>
            </a:r>
            <a:r>
              <a:rPr sz="1600" spc="-84" dirty="0">
                <a:latin typeface="Calibri"/>
                <a:cs typeface="Calibri"/>
              </a:rPr>
              <a:t> </a:t>
            </a:r>
            <a:endParaRPr sz="1600" dirty="0">
              <a:latin typeface="Calibri"/>
              <a:cs typeface="Calibri"/>
            </a:endParaRPr>
          </a:p>
          <a:p>
            <a:pPr>
              <a:spcBef>
                <a:spcPts val="18"/>
              </a:spcBef>
              <a:buFont typeface="Symbol"/>
              <a:buChar char=""/>
            </a:pPr>
            <a:endParaRPr sz="1600" dirty="0">
              <a:latin typeface="Times New Roman"/>
              <a:cs typeface="Times New Roman"/>
            </a:endParaRPr>
          </a:p>
          <a:p>
            <a:pPr marL="212923" marR="184907" indent="-201717">
              <a:lnSpc>
                <a:spcPct val="102099"/>
              </a:lnSpc>
              <a:buFont typeface="Symbol"/>
              <a:buChar char=""/>
              <a:tabLst>
                <a:tab pos="212363" algn="l"/>
                <a:tab pos="212923" algn="l"/>
              </a:tabLst>
            </a:pPr>
            <a:r>
              <a:rPr sz="1600" spc="-4" dirty="0">
                <a:latin typeface="Calibri"/>
                <a:cs typeface="Calibri"/>
              </a:rPr>
              <a:t>45 additional lots containing </a:t>
            </a:r>
            <a:r>
              <a:rPr sz="1600" dirty="0">
                <a:latin typeface="Calibri"/>
                <a:cs typeface="Calibri"/>
              </a:rPr>
              <a:t>approximately </a:t>
            </a:r>
            <a:r>
              <a:rPr sz="1600" spc="-4" dirty="0">
                <a:latin typeface="Calibri"/>
                <a:cs typeface="Calibri"/>
              </a:rPr>
              <a:t>27.6  </a:t>
            </a:r>
            <a:r>
              <a:rPr sz="1600" dirty="0">
                <a:latin typeface="Calibri"/>
                <a:cs typeface="Calibri"/>
              </a:rPr>
              <a:t>acres </a:t>
            </a:r>
            <a:r>
              <a:rPr sz="1600" spc="-4" dirty="0">
                <a:latin typeface="Calibri"/>
                <a:cs typeface="Calibri"/>
              </a:rPr>
              <a:t>of undeveloped</a:t>
            </a:r>
            <a:r>
              <a:rPr sz="1600" spc="-84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land.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989794" y="718766"/>
            <a:ext cx="3383280" cy="22436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/>
          <p:nvPr/>
        </p:nvSpPr>
        <p:spPr>
          <a:xfrm>
            <a:off x="7989794" y="3286072"/>
            <a:ext cx="3383280" cy="22436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520700" y="309731"/>
            <a:ext cx="5905500" cy="2634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algn="just"/>
            <a:r>
              <a:rPr sz="1600" b="1" spc="-4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Lambert Beach Resort</a:t>
            </a:r>
            <a:r>
              <a:rPr sz="1600" b="1" spc="-9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 Hotel</a:t>
            </a:r>
            <a:endParaRPr sz="1600" dirty="0">
              <a:solidFill>
                <a:schemeClr val="accent2">
                  <a:lumMod val="75000"/>
                </a:schemeClr>
              </a:solidFill>
              <a:latin typeface="Calibri"/>
              <a:cs typeface="Calibri"/>
            </a:endParaRPr>
          </a:p>
          <a:p>
            <a:pPr marL="11206" marR="4483" algn="just">
              <a:lnSpc>
                <a:spcPct val="101800"/>
              </a:lnSpc>
              <a:spcBef>
                <a:spcPts val="543"/>
              </a:spcBef>
            </a:pPr>
            <a:r>
              <a:rPr sz="1600" spc="-4" dirty="0">
                <a:latin typeface="Calibri"/>
                <a:cs typeface="Calibri"/>
              </a:rPr>
              <a:t>The Lambert Beach </a:t>
            </a:r>
            <a:r>
              <a:rPr sz="1600" dirty="0">
                <a:latin typeface="Calibri"/>
                <a:cs typeface="Calibri"/>
              </a:rPr>
              <a:t>Resort Hotel is a  </a:t>
            </a:r>
            <a:r>
              <a:rPr sz="1600" spc="-4" dirty="0">
                <a:latin typeface="Calibri"/>
                <a:cs typeface="Calibri"/>
              </a:rPr>
              <a:t>Mediterranean </a:t>
            </a:r>
            <a:r>
              <a:rPr sz="1600" dirty="0">
                <a:latin typeface="Calibri"/>
                <a:cs typeface="Calibri"/>
              </a:rPr>
              <a:t>inspired resort </a:t>
            </a:r>
            <a:r>
              <a:rPr sz="1600" spc="-4" dirty="0">
                <a:latin typeface="Calibri"/>
                <a:cs typeface="Calibri"/>
              </a:rPr>
              <a:t>hotel </a:t>
            </a:r>
            <a:r>
              <a:rPr sz="1600" dirty="0">
                <a:latin typeface="Calibri"/>
                <a:cs typeface="Calibri"/>
              </a:rPr>
              <a:t>comprising  a series </a:t>
            </a:r>
            <a:r>
              <a:rPr sz="1600" spc="-4" dirty="0">
                <a:latin typeface="Calibri"/>
                <a:cs typeface="Calibri"/>
              </a:rPr>
              <a:t>of predominantly single </a:t>
            </a:r>
            <a:r>
              <a:rPr sz="1600" dirty="0">
                <a:latin typeface="Calibri"/>
                <a:cs typeface="Calibri"/>
              </a:rPr>
              <a:t>storey </a:t>
            </a:r>
            <a:r>
              <a:rPr sz="1600" spc="-4" dirty="0">
                <a:latin typeface="Calibri"/>
                <a:cs typeface="Calibri"/>
              </a:rPr>
              <a:t>buildings  </a:t>
            </a:r>
            <a:r>
              <a:rPr sz="1600" dirty="0">
                <a:latin typeface="Calibri"/>
                <a:cs typeface="Calibri"/>
              </a:rPr>
              <a:t>laid </a:t>
            </a:r>
            <a:r>
              <a:rPr sz="1600" spc="-4" dirty="0">
                <a:latin typeface="Calibri"/>
                <a:cs typeface="Calibri"/>
              </a:rPr>
              <a:t>out </a:t>
            </a:r>
            <a:r>
              <a:rPr sz="1600" dirty="0">
                <a:latin typeface="Calibri"/>
                <a:cs typeface="Calibri"/>
              </a:rPr>
              <a:t>over </a:t>
            </a:r>
            <a:r>
              <a:rPr sz="1600" spc="-4" dirty="0">
                <a:latin typeface="Calibri"/>
                <a:cs typeface="Calibri"/>
              </a:rPr>
              <a:t>approximately 14.4 </a:t>
            </a:r>
            <a:r>
              <a:rPr sz="1600" dirty="0">
                <a:latin typeface="Calibri"/>
                <a:cs typeface="Calibri"/>
              </a:rPr>
              <a:t>acres </a:t>
            </a:r>
            <a:r>
              <a:rPr sz="1600" spc="-4" dirty="0">
                <a:latin typeface="Calibri"/>
                <a:cs typeface="Calibri"/>
              </a:rPr>
              <a:t>of  </a:t>
            </a:r>
            <a:r>
              <a:rPr sz="1600" dirty="0">
                <a:latin typeface="Calibri"/>
                <a:cs typeface="Calibri"/>
              </a:rPr>
              <a:t>landscaped </a:t>
            </a:r>
            <a:r>
              <a:rPr sz="1600" spc="-4" dirty="0">
                <a:latin typeface="Calibri"/>
                <a:cs typeface="Calibri"/>
              </a:rPr>
              <a:t>grounds. </a:t>
            </a:r>
            <a:r>
              <a:rPr sz="1600" dirty="0">
                <a:latin typeface="Calibri"/>
                <a:cs typeface="Calibri"/>
              </a:rPr>
              <a:t>The </a:t>
            </a:r>
            <a:r>
              <a:rPr sz="1600" spc="-4" dirty="0">
                <a:latin typeface="Calibri"/>
                <a:cs typeface="Calibri"/>
              </a:rPr>
              <a:t>hotel </a:t>
            </a:r>
            <a:r>
              <a:rPr sz="1600" dirty="0">
                <a:latin typeface="Calibri"/>
                <a:cs typeface="Calibri"/>
              </a:rPr>
              <a:t>is </a:t>
            </a:r>
            <a:r>
              <a:rPr sz="1600" spc="-4" dirty="0">
                <a:latin typeface="Calibri"/>
                <a:cs typeface="Calibri"/>
              </a:rPr>
              <a:t>located </a:t>
            </a:r>
            <a:r>
              <a:rPr sz="1600" dirty="0">
                <a:latin typeface="Calibri"/>
                <a:cs typeface="Calibri"/>
              </a:rPr>
              <a:t>at </a:t>
            </a:r>
            <a:r>
              <a:rPr sz="1600" spc="-4" dirty="0">
                <a:latin typeface="Calibri"/>
                <a:cs typeface="Calibri"/>
              </a:rPr>
              <a:t>the  centre of the property adjacent </a:t>
            </a:r>
            <a:r>
              <a:rPr sz="1600" dirty="0">
                <a:latin typeface="Calibri"/>
                <a:cs typeface="Calibri"/>
              </a:rPr>
              <a:t>to </a:t>
            </a:r>
            <a:r>
              <a:rPr sz="1600" spc="-4" dirty="0">
                <a:latin typeface="Calibri"/>
                <a:cs typeface="Calibri"/>
              </a:rPr>
              <a:t>the</a:t>
            </a:r>
            <a:r>
              <a:rPr sz="1600" spc="-26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beach.</a:t>
            </a:r>
          </a:p>
          <a:p>
            <a:pPr marL="11206" marR="4483" algn="just">
              <a:lnSpc>
                <a:spcPct val="101699"/>
              </a:lnSpc>
              <a:spcBef>
                <a:spcPts val="529"/>
              </a:spcBef>
            </a:pPr>
            <a:r>
              <a:rPr sz="1600" dirty="0">
                <a:latin typeface="Calibri"/>
                <a:cs typeface="Calibri"/>
              </a:rPr>
              <a:t>There </a:t>
            </a:r>
            <a:r>
              <a:rPr sz="1600" spc="-4" dirty="0">
                <a:latin typeface="Calibri"/>
                <a:cs typeface="Calibri"/>
              </a:rPr>
              <a:t>are </a:t>
            </a:r>
            <a:r>
              <a:rPr sz="1600" dirty="0">
                <a:latin typeface="Calibri"/>
                <a:cs typeface="Calibri"/>
              </a:rPr>
              <a:t>a number </a:t>
            </a:r>
            <a:r>
              <a:rPr sz="1600" spc="-4" dirty="0">
                <a:latin typeface="Calibri"/>
                <a:cs typeface="Calibri"/>
              </a:rPr>
              <a:t>of </a:t>
            </a:r>
            <a:r>
              <a:rPr sz="1600" dirty="0">
                <a:latin typeface="Calibri"/>
                <a:cs typeface="Calibri"/>
              </a:rPr>
              <a:t>walkways and </a:t>
            </a:r>
            <a:r>
              <a:rPr sz="1600" spc="-4" dirty="0">
                <a:latin typeface="Calibri"/>
                <a:cs typeface="Calibri"/>
              </a:rPr>
              <a:t>paths  through the attractively landscaped grounds.  The buildings </a:t>
            </a:r>
            <a:r>
              <a:rPr sz="1600" dirty="0">
                <a:latin typeface="Calibri"/>
                <a:cs typeface="Calibri"/>
              </a:rPr>
              <a:t>are set </a:t>
            </a:r>
            <a:r>
              <a:rPr sz="1600" spc="-4" dirty="0">
                <a:latin typeface="Calibri"/>
                <a:cs typeface="Calibri"/>
              </a:rPr>
              <a:t>back </a:t>
            </a:r>
            <a:r>
              <a:rPr sz="1600" dirty="0">
                <a:latin typeface="Calibri"/>
                <a:cs typeface="Calibri"/>
              </a:rPr>
              <a:t>a </a:t>
            </a:r>
            <a:r>
              <a:rPr sz="1600" spc="-4" dirty="0">
                <a:latin typeface="Calibri"/>
                <a:cs typeface="Calibri"/>
              </a:rPr>
              <a:t>short </a:t>
            </a:r>
            <a:r>
              <a:rPr sz="1600" dirty="0">
                <a:latin typeface="Calibri"/>
                <a:cs typeface="Calibri"/>
              </a:rPr>
              <a:t>distance </a:t>
            </a:r>
            <a:r>
              <a:rPr sz="1600" spc="-4" dirty="0">
                <a:latin typeface="Calibri"/>
                <a:cs typeface="Calibri"/>
              </a:rPr>
              <a:t>from  the beach, </a:t>
            </a:r>
            <a:r>
              <a:rPr sz="1600" dirty="0">
                <a:latin typeface="Calibri"/>
                <a:cs typeface="Calibri"/>
              </a:rPr>
              <a:t>which </a:t>
            </a:r>
            <a:r>
              <a:rPr sz="1600" spc="-4" dirty="0">
                <a:latin typeface="Calibri"/>
                <a:cs typeface="Calibri"/>
              </a:rPr>
              <a:t>has allowed the growth of </a:t>
            </a:r>
            <a:r>
              <a:rPr sz="1600" dirty="0">
                <a:latin typeface="Calibri"/>
                <a:cs typeface="Calibri"/>
              </a:rPr>
              <a:t>sea  grape to act as a </a:t>
            </a:r>
            <a:r>
              <a:rPr sz="1600" spc="-4" dirty="0">
                <a:latin typeface="Calibri"/>
                <a:cs typeface="Calibri"/>
              </a:rPr>
              <a:t>natural </a:t>
            </a:r>
            <a:r>
              <a:rPr sz="1600" dirty="0">
                <a:latin typeface="Calibri"/>
                <a:cs typeface="Calibri"/>
              </a:rPr>
              <a:t>wind break and </a:t>
            </a:r>
            <a:r>
              <a:rPr sz="1600" spc="-4" dirty="0">
                <a:latin typeface="Calibri"/>
                <a:cs typeface="Calibri"/>
              </a:rPr>
              <a:t>for </a:t>
            </a:r>
            <a:r>
              <a:rPr sz="1600" dirty="0">
                <a:latin typeface="Calibri"/>
                <a:cs typeface="Calibri"/>
              </a:rPr>
              <a:t>a  </a:t>
            </a:r>
            <a:r>
              <a:rPr sz="1600" spc="-4" dirty="0">
                <a:latin typeface="Calibri"/>
                <a:cs typeface="Calibri"/>
              </a:rPr>
              <a:t>line of palm </a:t>
            </a:r>
            <a:r>
              <a:rPr sz="1600" dirty="0">
                <a:latin typeface="Calibri"/>
                <a:cs typeface="Calibri"/>
              </a:rPr>
              <a:t>trees to </a:t>
            </a:r>
            <a:r>
              <a:rPr sz="1600" spc="-4" dirty="0">
                <a:latin typeface="Calibri"/>
                <a:cs typeface="Calibri"/>
              </a:rPr>
              <a:t>give shade from the  </a:t>
            </a:r>
            <a:r>
              <a:rPr sz="1600" dirty="0">
                <a:latin typeface="Calibri"/>
                <a:cs typeface="Calibri"/>
              </a:rPr>
              <a:t>Caribbean</a:t>
            </a:r>
            <a:r>
              <a:rPr sz="1600" spc="-75" dirty="0">
                <a:latin typeface="Calibri"/>
                <a:cs typeface="Calibri"/>
              </a:rPr>
              <a:t> </a:t>
            </a:r>
            <a:r>
              <a:rPr sz="1600" spc="-9" dirty="0">
                <a:latin typeface="Calibri"/>
                <a:cs typeface="Calibri"/>
              </a:rPr>
              <a:t>sun.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9100" y="3153565"/>
            <a:ext cx="5905500" cy="20684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algn="just"/>
            <a:r>
              <a:rPr sz="16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Hotel</a:t>
            </a:r>
            <a:r>
              <a:rPr sz="1600" b="1" spc="-93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Guestrooms</a:t>
            </a:r>
            <a:endParaRPr sz="1600" dirty="0">
              <a:solidFill>
                <a:schemeClr val="accent2">
                  <a:lumMod val="75000"/>
                </a:schemeClr>
              </a:solidFill>
              <a:latin typeface="Calibri"/>
              <a:cs typeface="Calibri"/>
            </a:endParaRPr>
          </a:p>
          <a:p>
            <a:pPr marL="11206" marR="4483" algn="just">
              <a:lnSpc>
                <a:spcPct val="101800"/>
              </a:lnSpc>
              <a:spcBef>
                <a:spcPts val="525"/>
              </a:spcBef>
            </a:pPr>
            <a:r>
              <a:rPr sz="1600" dirty="0">
                <a:latin typeface="Calibri"/>
                <a:cs typeface="Calibri"/>
              </a:rPr>
              <a:t>There are </a:t>
            </a:r>
            <a:r>
              <a:rPr sz="1600" spc="-4" dirty="0">
                <a:latin typeface="Calibri"/>
                <a:cs typeface="Calibri"/>
              </a:rPr>
              <a:t>38 </a:t>
            </a:r>
            <a:r>
              <a:rPr sz="1600" dirty="0">
                <a:latin typeface="Calibri"/>
                <a:cs typeface="Calibri"/>
              </a:rPr>
              <a:t>dedicated </a:t>
            </a:r>
            <a:r>
              <a:rPr sz="1600" spc="-4" dirty="0">
                <a:latin typeface="Calibri"/>
                <a:cs typeface="Calibri"/>
              </a:rPr>
              <a:t>guestrooms </a:t>
            </a:r>
            <a:r>
              <a:rPr sz="1600" dirty="0">
                <a:latin typeface="Calibri"/>
                <a:cs typeface="Calibri"/>
              </a:rPr>
              <a:t>comprised  within </a:t>
            </a:r>
            <a:r>
              <a:rPr sz="1600" spc="-4" dirty="0">
                <a:latin typeface="Calibri"/>
                <a:cs typeface="Calibri"/>
              </a:rPr>
              <a:t>eight attractive </a:t>
            </a:r>
            <a:r>
              <a:rPr sz="1600" dirty="0">
                <a:latin typeface="Calibri"/>
                <a:cs typeface="Calibri"/>
              </a:rPr>
              <a:t>villa </a:t>
            </a:r>
            <a:r>
              <a:rPr sz="1600" spc="-4" dirty="0">
                <a:latin typeface="Calibri"/>
                <a:cs typeface="Calibri"/>
              </a:rPr>
              <a:t>style buildings  </a:t>
            </a:r>
            <a:r>
              <a:rPr sz="1600" dirty="0">
                <a:latin typeface="Calibri"/>
                <a:cs typeface="Calibri"/>
              </a:rPr>
              <a:t>located in two rows </a:t>
            </a:r>
            <a:r>
              <a:rPr sz="1600" spc="-4" dirty="0">
                <a:latin typeface="Calibri"/>
                <a:cs typeface="Calibri"/>
              </a:rPr>
              <a:t>of four </a:t>
            </a:r>
            <a:r>
              <a:rPr sz="1600" dirty="0">
                <a:latin typeface="Calibri"/>
                <a:cs typeface="Calibri"/>
              </a:rPr>
              <a:t>separated </a:t>
            </a:r>
            <a:r>
              <a:rPr sz="1600" spc="-4" dirty="0">
                <a:latin typeface="Calibri"/>
                <a:cs typeface="Calibri"/>
              </a:rPr>
              <a:t>by </a:t>
            </a:r>
            <a:r>
              <a:rPr sz="1600" dirty="0">
                <a:latin typeface="Calibri"/>
                <a:cs typeface="Calibri"/>
              </a:rPr>
              <a:t>a  central </a:t>
            </a:r>
            <a:r>
              <a:rPr sz="1600" spc="-4" dirty="0">
                <a:latin typeface="Calibri"/>
                <a:cs typeface="Calibri"/>
              </a:rPr>
              <a:t>landscaped pathway. The row </a:t>
            </a:r>
            <a:r>
              <a:rPr sz="1600" dirty="0">
                <a:latin typeface="Calibri"/>
                <a:cs typeface="Calibri"/>
              </a:rPr>
              <a:t>closest to  </a:t>
            </a:r>
            <a:r>
              <a:rPr sz="1600" spc="-4" dirty="0">
                <a:latin typeface="Calibri"/>
                <a:cs typeface="Calibri"/>
              </a:rPr>
              <a:t>the beach </a:t>
            </a:r>
            <a:r>
              <a:rPr sz="1600" dirty="0">
                <a:latin typeface="Calibri"/>
                <a:cs typeface="Calibri"/>
              </a:rPr>
              <a:t>contains a </a:t>
            </a:r>
            <a:r>
              <a:rPr sz="1600" spc="-4" dirty="0">
                <a:latin typeface="Calibri"/>
                <a:cs typeface="Calibri"/>
              </a:rPr>
              <a:t>total of 22 </a:t>
            </a:r>
            <a:r>
              <a:rPr sz="1600" dirty="0">
                <a:latin typeface="Calibri"/>
                <a:cs typeface="Calibri"/>
              </a:rPr>
              <a:t>guestrooms  with </a:t>
            </a:r>
            <a:r>
              <a:rPr sz="1600" spc="-4" dirty="0">
                <a:latin typeface="Calibri"/>
                <a:cs typeface="Calibri"/>
              </a:rPr>
              <a:t>16 </a:t>
            </a:r>
            <a:r>
              <a:rPr sz="1600" dirty="0">
                <a:latin typeface="Calibri"/>
                <a:cs typeface="Calibri"/>
              </a:rPr>
              <a:t>beach facing </a:t>
            </a:r>
            <a:r>
              <a:rPr sz="1600" spc="-4" dirty="0">
                <a:latin typeface="Calibri"/>
                <a:cs typeface="Calibri"/>
              </a:rPr>
              <a:t>and </a:t>
            </a:r>
            <a:r>
              <a:rPr sz="1600" dirty="0">
                <a:latin typeface="Calibri"/>
                <a:cs typeface="Calibri"/>
              </a:rPr>
              <a:t>6 garden facing </a:t>
            </a:r>
            <a:r>
              <a:rPr sz="1600" spc="-4" dirty="0">
                <a:latin typeface="Calibri"/>
                <a:cs typeface="Calibri"/>
              </a:rPr>
              <a:t>rooms.  </a:t>
            </a:r>
            <a:r>
              <a:rPr sz="1600" dirty="0">
                <a:latin typeface="Calibri"/>
                <a:cs typeface="Calibri"/>
              </a:rPr>
              <a:t>Within </a:t>
            </a: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second </a:t>
            </a:r>
            <a:r>
              <a:rPr sz="1600" spc="-4" dirty="0">
                <a:latin typeface="Calibri"/>
                <a:cs typeface="Calibri"/>
              </a:rPr>
              <a:t>row </a:t>
            </a:r>
            <a:r>
              <a:rPr sz="1600" dirty="0">
                <a:latin typeface="Calibri"/>
                <a:cs typeface="Calibri"/>
              </a:rPr>
              <a:t>there </a:t>
            </a:r>
            <a:r>
              <a:rPr sz="1600" spc="-4" dirty="0">
                <a:latin typeface="Calibri"/>
                <a:cs typeface="Calibri"/>
              </a:rPr>
              <a:t>are three buildings  currently </a:t>
            </a:r>
            <a:r>
              <a:rPr sz="1600" dirty="0">
                <a:latin typeface="Calibri"/>
                <a:cs typeface="Calibri"/>
              </a:rPr>
              <a:t>used </a:t>
            </a:r>
            <a:r>
              <a:rPr sz="1600" spc="-4" dirty="0">
                <a:latin typeface="Calibri"/>
                <a:cs typeface="Calibri"/>
              </a:rPr>
              <a:t>for hotel accommodation  </a:t>
            </a:r>
            <a:r>
              <a:rPr sz="1600" dirty="0">
                <a:latin typeface="Calibri"/>
                <a:cs typeface="Calibri"/>
              </a:rPr>
              <a:t>comprising </a:t>
            </a:r>
            <a:r>
              <a:rPr sz="1600" spc="-4" dirty="0">
                <a:latin typeface="Calibri"/>
                <a:cs typeface="Calibri"/>
              </a:rPr>
              <a:t>12 </a:t>
            </a:r>
            <a:r>
              <a:rPr sz="1600" dirty="0">
                <a:latin typeface="Calibri"/>
                <a:cs typeface="Calibri"/>
              </a:rPr>
              <a:t>guestrooms, all </a:t>
            </a:r>
            <a:r>
              <a:rPr sz="1600" spc="-4" dirty="0">
                <a:latin typeface="Calibri"/>
                <a:cs typeface="Calibri"/>
              </a:rPr>
              <a:t>of which face the  </a:t>
            </a:r>
            <a:r>
              <a:rPr sz="1600" dirty="0">
                <a:latin typeface="Calibri"/>
                <a:cs typeface="Calibri"/>
              </a:rPr>
              <a:t>beach.</a:t>
            </a:r>
          </a:p>
        </p:txBody>
      </p:sp>
      <p:sp>
        <p:nvSpPr>
          <p:cNvPr id="7" name="object 7"/>
          <p:cNvSpPr/>
          <p:nvPr/>
        </p:nvSpPr>
        <p:spPr>
          <a:xfrm>
            <a:off x="6686923" y="427466"/>
            <a:ext cx="4701159" cy="46627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" name="object 8"/>
          <p:cNvSpPr txBox="1"/>
          <p:nvPr/>
        </p:nvSpPr>
        <p:spPr>
          <a:xfrm>
            <a:off x="7197910" y="5222016"/>
            <a:ext cx="4651189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400" i="1" spc="-4" dirty="0">
                <a:latin typeface="Calibri"/>
                <a:cs typeface="Calibri"/>
              </a:rPr>
              <a:t>Historic artist impression showing existing hotel</a:t>
            </a:r>
            <a:r>
              <a:rPr sz="1400" i="1" spc="9" dirty="0">
                <a:latin typeface="Calibri"/>
                <a:cs typeface="Calibri"/>
              </a:rPr>
              <a:t> </a:t>
            </a:r>
            <a:r>
              <a:rPr sz="1400" i="1" spc="-4" dirty="0">
                <a:latin typeface="Calibri"/>
                <a:cs typeface="Calibri"/>
              </a:rPr>
              <a:t>layout</a:t>
            </a:r>
            <a:endParaRPr sz="14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368300" y="880056"/>
            <a:ext cx="11201400" cy="1319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5043" algn="just">
              <a:lnSpc>
                <a:spcPct val="101699"/>
              </a:lnSpc>
            </a:pPr>
            <a:r>
              <a:rPr sz="1600" spc="-4" dirty="0">
                <a:latin typeface="Calibri"/>
                <a:cs typeface="Calibri"/>
              </a:rPr>
              <a:t>The fourth </a:t>
            </a:r>
            <a:r>
              <a:rPr sz="1600" dirty="0">
                <a:latin typeface="Calibri"/>
                <a:cs typeface="Calibri"/>
              </a:rPr>
              <a:t>building in the second </a:t>
            </a:r>
            <a:r>
              <a:rPr sz="1600" spc="-4" dirty="0">
                <a:latin typeface="Calibri"/>
                <a:cs typeface="Calibri"/>
              </a:rPr>
              <a:t>row </a:t>
            </a:r>
            <a:r>
              <a:rPr sz="1600" dirty="0">
                <a:latin typeface="Calibri"/>
                <a:cs typeface="Calibri"/>
              </a:rPr>
              <a:t>and located furthest </a:t>
            </a:r>
            <a:r>
              <a:rPr sz="1600" spc="-4" dirty="0">
                <a:latin typeface="Calibri"/>
                <a:cs typeface="Calibri"/>
              </a:rPr>
              <a:t>from reception </a:t>
            </a:r>
            <a:r>
              <a:rPr sz="1600" dirty="0">
                <a:latin typeface="Calibri"/>
                <a:cs typeface="Calibri"/>
              </a:rPr>
              <a:t>is currently </a:t>
            </a:r>
            <a:r>
              <a:rPr sz="1600" spc="-4" dirty="0">
                <a:latin typeface="Calibri"/>
                <a:cs typeface="Calibri"/>
              </a:rPr>
              <a:t>not </a:t>
            </a:r>
            <a:r>
              <a:rPr sz="1600" dirty="0">
                <a:latin typeface="Calibri"/>
                <a:cs typeface="Calibri"/>
              </a:rPr>
              <a:t>used </a:t>
            </a:r>
            <a:r>
              <a:rPr sz="1600" spc="-4" dirty="0">
                <a:latin typeface="Calibri"/>
                <a:cs typeface="Calibri"/>
              </a:rPr>
              <a:t>for hotel </a:t>
            </a:r>
            <a:r>
              <a:rPr sz="1600" dirty="0">
                <a:latin typeface="Calibri"/>
                <a:cs typeface="Calibri"/>
              </a:rPr>
              <a:t>guests and is configured as  </a:t>
            </a:r>
            <a:r>
              <a:rPr sz="1600" spc="-4" dirty="0">
                <a:latin typeface="Calibri"/>
                <a:cs typeface="Calibri"/>
              </a:rPr>
              <a:t>one 2‐bed </a:t>
            </a:r>
            <a:r>
              <a:rPr sz="1600" dirty="0">
                <a:latin typeface="Calibri"/>
                <a:cs typeface="Calibri"/>
              </a:rPr>
              <a:t>unit with 2 </a:t>
            </a:r>
            <a:r>
              <a:rPr sz="1600" spc="-4" dirty="0">
                <a:latin typeface="Calibri"/>
                <a:cs typeface="Calibri"/>
              </a:rPr>
              <a:t>bathrooms </a:t>
            </a:r>
            <a:r>
              <a:rPr sz="1600" dirty="0">
                <a:latin typeface="Calibri"/>
                <a:cs typeface="Calibri"/>
              </a:rPr>
              <a:t>and a kitchen and two </a:t>
            </a:r>
            <a:r>
              <a:rPr sz="1600" spc="-4" dirty="0">
                <a:latin typeface="Calibri"/>
                <a:cs typeface="Calibri"/>
              </a:rPr>
              <a:t>hotel </a:t>
            </a:r>
            <a:r>
              <a:rPr sz="1600" dirty="0">
                <a:latin typeface="Calibri"/>
                <a:cs typeface="Calibri"/>
              </a:rPr>
              <a:t>guestrooms </a:t>
            </a:r>
            <a:r>
              <a:rPr sz="1600" spc="-4" dirty="0">
                <a:latin typeface="Calibri"/>
                <a:cs typeface="Calibri"/>
              </a:rPr>
              <a:t>(not</a:t>
            </a:r>
            <a:r>
              <a:rPr sz="1600" spc="-66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used).</a:t>
            </a:r>
          </a:p>
          <a:p>
            <a:pPr marL="11206" marR="4483" algn="just">
              <a:lnSpc>
                <a:spcPct val="101699"/>
              </a:lnSpc>
              <a:spcBef>
                <a:spcPts val="534"/>
              </a:spcBef>
            </a:pPr>
            <a:r>
              <a:rPr sz="1600" dirty="0">
                <a:latin typeface="Calibri"/>
                <a:cs typeface="Calibri"/>
              </a:rPr>
              <a:t>All </a:t>
            </a:r>
            <a:r>
              <a:rPr sz="1600" spc="-4" dirty="0">
                <a:latin typeface="Calibri"/>
                <a:cs typeface="Calibri"/>
              </a:rPr>
              <a:t>of the hotel </a:t>
            </a:r>
            <a:r>
              <a:rPr sz="1600" dirty="0">
                <a:latin typeface="Calibri"/>
                <a:cs typeface="Calibri"/>
              </a:rPr>
              <a:t>guestrooms </a:t>
            </a:r>
            <a:r>
              <a:rPr sz="1600" spc="-4" dirty="0">
                <a:latin typeface="Calibri"/>
                <a:cs typeface="Calibri"/>
              </a:rPr>
              <a:t>have </a:t>
            </a:r>
            <a:r>
              <a:rPr sz="1600" dirty="0">
                <a:latin typeface="Calibri"/>
                <a:cs typeface="Calibri"/>
              </a:rPr>
              <a:t>an ensuite </a:t>
            </a:r>
            <a:r>
              <a:rPr sz="1600" spc="-4" dirty="0">
                <a:latin typeface="Calibri"/>
                <a:cs typeface="Calibri"/>
              </a:rPr>
              <a:t>bathroom </a:t>
            </a:r>
            <a:r>
              <a:rPr sz="1600" dirty="0">
                <a:latin typeface="Calibri"/>
                <a:cs typeface="Calibri"/>
              </a:rPr>
              <a:t>with </a:t>
            </a:r>
            <a:r>
              <a:rPr sz="1600" spc="-4" dirty="0">
                <a:latin typeface="Calibri"/>
                <a:cs typeface="Calibri"/>
              </a:rPr>
              <a:t>walk‐in shower, </a:t>
            </a:r>
            <a:r>
              <a:rPr sz="1600" dirty="0">
                <a:latin typeface="Calibri"/>
                <a:cs typeface="Calibri"/>
              </a:rPr>
              <a:t>king </a:t>
            </a:r>
            <a:r>
              <a:rPr sz="1600" spc="-4" dirty="0">
                <a:latin typeface="Calibri"/>
                <a:cs typeface="Calibri"/>
              </a:rPr>
              <a:t>size </a:t>
            </a:r>
            <a:r>
              <a:rPr sz="1600" dirty="0">
                <a:latin typeface="Calibri"/>
                <a:cs typeface="Calibri"/>
              </a:rPr>
              <a:t>bed (twins are </a:t>
            </a:r>
            <a:r>
              <a:rPr sz="1600" spc="-4" dirty="0">
                <a:latin typeface="Calibri"/>
                <a:cs typeface="Calibri"/>
              </a:rPr>
              <a:t>also </a:t>
            </a:r>
            <a:r>
              <a:rPr sz="1600" dirty="0">
                <a:latin typeface="Calibri"/>
                <a:cs typeface="Calibri"/>
              </a:rPr>
              <a:t>available), </a:t>
            </a:r>
            <a:r>
              <a:rPr sz="1600" spc="-4" dirty="0">
                <a:latin typeface="Calibri"/>
                <a:cs typeface="Calibri"/>
              </a:rPr>
              <a:t>free standing </a:t>
            </a:r>
            <a:r>
              <a:rPr sz="1600" dirty="0">
                <a:latin typeface="Calibri"/>
                <a:cs typeface="Calibri"/>
              </a:rPr>
              <a:t>and  fitted furniture, </a:t>
            </a:r>
            <a:r>
              <a:rPr sz="1600" spc="-4" dirty="0">
                <a:latin typeface="Calibri"/>
                <a:cs typeface="Calibri"/>
              </a:rPr>
              <a:t>TVs </a:t>
            </a:r>
            <a:r>
              <a:rPr sz="1600" dirty="0">
                <a:latin typeface="Calibri"/>
                <a:cs typeface="Calibri"/>
              </a:rPr>
              <a:t>and air </a:t>
            </a:r>
            <a:r>
              <a:rPr sz="1600" spc="-4" dirty="0">
                <a:latin typeface="Calibri"/>
                <a:cs typeface="Calibri"/>
              </a:rPr>
              <a:t>conditioning. The </a:t>
            </a:r>
            <a:r>
              <a:rPr sz="1600" dirty="0">
                <a:latin typeface="Calibri"/>
                <a:cs typeface="Calibri"/>
              </a:rPr>
              <a:t>beach </a:t>
            </a:r>
            <a:r>
              <a:rPr sz="1600" spc="-4" dirty="0">
                <a:latin typeface="Calibri"/>
                <a:cs typeface="Calibri"/>
              </a:rPr>
              <a:t>facing rooms </a:t>
            </a:r>
            <a:r>
              <a:rPr sz="1600" dirty="0">
                <a:latin typeface="Calibri"/>
                <a:cs typeface="Calibri"/>
              </a:rPr>
              <a:t>all </a:t>
            </a:r>
            <a:r>
              <a:rPr sz="1600" spc="-4" dirty="0">
                <a:latin typeface="Calibri"/>
                <a:cs typeface="Calibri"/>
              </a:rPr>
              <a:t>have </a:t>
            </a:r>
            <a:r>
              <a:rPr sz="1600" dirty="0">
                <a:latin typeface="Calibri"/>
                <a:cs typeface="Calibri"/>
              </a:rPr>
              <a:t>an al fresco style </a:t>
            </a:r>
            <a:r>
              <a:rPr sz="1600" spc="-4" dirty="0">
                <a:latin typeface="Calibri"/>
                <a:cs typeface="Calibri"/>
              </a:rPr>
              <a:t>covered </a:t>
            </a:r>
            <a:r>
              <a:rPr sz="1600" dirty="0">
                <a:latin typeface="Calibri"/>
                <a:cs typeface="Calibri"/>
              </a:rPr>
              <a:t>terrace with </a:t>
            </a:r>
            <a:r>
              <a:rPr sz="1600" spc="-4" dirty="0">
                <a:latin typeface="Calibri"/>
                <a:cs typeface="Calibri"/>
              </a:rPr>
              <a:t>sink, mini‐fridge  </a:t>
            </a:r>
            <a:r>
              <a:rPr sz="1600" dirty="0">
                <a:latin typeface="Calibri"/>
                <a:cs typeface="Calibri"/>
              </a:rPr>
              <a:t>and </a:t>
            </a:r>
            <a:r>
              <a:rPr sz="1600" spc="-4" dirty="0">
                <a:latin typeface="Calibri"/>
                <a:cs typeface="Calibri"/>
              </a:rPr>
              <a:t>patio </a:t>
            </a:r>
            <a:r>
              <a:rPr sz="1600" dirty="0">
                <a:latin typeface="Calibri"/>
                <a:cs typeface="Calibri"/>
              </a:rPr>
              <a:t>furniture.  </a:t>
            </a: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garden </a:t>
            </a:r>
            <a:r>
              <a:rPr sz="1600" spc="-4" dirty="0">
                <a:latin typeface="Calibri"/>
                <a:cs typeface="Calibri"/>
              </a:rPr>
              <a:t>facing rooms have </a:t>
            </a:r>
            <a:r>
              <a:rPr sz="1600" dirty="0">
                <a:latin typeface="Calibri"/>
                <a:cs typeface="Calibri"/>
              </a:rPr>
              <a:t>a small </a:t>
            </a:r>
            <a:r>
              <a:rPr sz="1600" spc="-4" dirty="0">
                <a:latin typeface="Calibri"/>
                <a:cs typeface="Calibri"/>
              </a:rPr>
              <a:t>covered patio </a:t>
            </a:r>
            <a:r>
              <a:rPr sz="1600" dirty="0">
                <a:latin typeface="Calibri"/>
                <a:cs typeface="Calibri"/>
              </a:rPr>
              <a:t>with</a:t>
            </a:r>
            <a:r>
              <a:rPr sz="1600" spc="-62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seating.</a:t>
            </a:r>
          </a:p>
        </p:txBody>
      </p:sp>
      <p:sp>
        <p:nvSpPr>
          <p:cNvPr id="6" name="object 6"/>
          <p:cNvSpPr/>
          <p:nvPr/>
        </p:nvSpPr>
        <p:spPr>
          <a:xfrm>
            <a:off x="1973404" y="2723061"/>
            <a:ext cx="3289139" cy="29859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/>
          <p:nvPr/>
        </p:nvSpPr>
        <p:spPr>
          <a:xfrm>
            <a:off x="6132238" y="2723061"/>
            <a:ext cx="3414342" cy="2993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469900" y="235100"/>
            <a:ext cx="10896600" cy="29899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algn="just"/>
            <a:r>
              <a:rPr sz="16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Restaurant and</a:t>
            </a:r>
            <a:r>
              <a:rPr sz="1600" b="1" spc="-97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Bar</a:t>
            </a:r>
            <a:endParaRPr sz="1600" dirty="0">
              <a:solidFill>
                <a:schemeClr val="accent2">
                  <a:lumMod val="75000"/>
                </a:schemeClr>
              </a:solidFill>
              <a:latin typeface="Calibri"/>
              <a:cs typeface="Calibri"/>
            </a:endParaRPr>
          </a:p>
          <a:p>
            <a:pPr marL="11206" marR="4483" algn="just">
              <a:lnSpc>
                <a:spcPct val="101899"/>
              </a:lnSpc>
              <a:spcBef>
                <a:spcPts val="525"/>
              </a:spcBef>
            </a:pP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restaurant and </a:t>
            </a:r>
            <a:r>
              <a:rPr sz="1600" spc="-4" dirty="0">
                <a:latin typeface="Calibri"/>
                <a:cs typeface="Calibri"/>
              </a:rPr>
              <a:t>bar </a:t>
            </a:r>
            <a:r>
              <a:rPr sz="1600" dirty="0">
                <a:latin typeface="Calibri"/>
                <a:cs typeface="Calibri"/>
              </a:rPr>
              <a:t>at </a:t>
            </a:r>
            <a:r>
              <a:rPr sz="1600" spc="-4" dirty="0">
                <a:latin typeface="Calibri"/>
                <a:cs typeface="Calibri"/>
              </a:rPr>
              <a:t>Lambert </a:t>
            </a:r>
            <a:r>
              <a:rPr sz="1600" dirty="0">
                <a:latin typeface="Calibri"/>
                <a:cs typeface="Calibri"/>
              </a:rPr>
              <a:t>Beach </a:t>
            </a:r>
            <a:r>
              <a:rPr sz="1600" spc="-4" dirty="0">
                <a:latin typeface="Calibri"/>
                <a:cs typeface="Calibri"/>
              </a:rPr>
              <a:t>Resort </a:t>
            </a:r>
            <a:r>
              <a:rPr sz="1600" dirty="0">
                <a:latin typeface="Calibri"/>
                <a:cs typeface="Calibri"/>
              </a:rPr>
              <a:t>are </a:t>
            </a:r>
            <a:r>
              <a:rPr sz="1600" spc="-4" dirty="0">
                <a:latin typeface="Calibri"/>
                <a:cs typeface="Calibri"/>
              </a:rPr>
              <a:t>located </a:t>
            </a:r>
            <a:r>
              <a:rPr sz="1600" dirty="0">
                <a:latin typeface="Calibri"/>
                <a:cs typeface="Calibri"/>
              </a:rPr>
              <a:t>in a </a:t>
            </a:r>
            <a:r>
              <a:rPr sz="1600" spc="-4" dirty="0">
                <a:latin typeface="Calibri"/>
                <a:cs typeface="Calibri"/>
              </a:rPr>
              <a:t>dedicated single storey building </a:t>
            </a:r>
            <a:r>
              <a:rPr sz="1600" dirty="0">
                <a:latin typeface="Calibri"/>
                <a:cs typeface="Calibri"/>
              </a:rPr>
              <a:t>close to </a:t>
            </a:r>
            <a:r>
              <a:rPr sz="1600" spc="-4" dirty="0">
                <a:latin typeface="Calibri"/>
                <a:cs typeface="Calibri"/>
              </a:rPr>
              <a:t>the beach on the western  side of the site </a:t>
            </a:r>
            <a:r>
              <a:rPr sz="1600" dirty="0">
                <a:latin typeface="Calibri"/>
                <a:cs typeface="Calibri"/>
              </a:rPr>
              <a:t>a </a:t>
            </a:r>
            <a:r>
              <a:rPr sz="1600" spc="-4" dirty="0">
                <a:latin typeface="Calibri"/>
                <a:cs typeface="Calibri"/>
              </a:rPr>
              <a:t>short </a:t>
            </a:r>
            <a:r>
              <a:rPr sz="1600" dirty="0">
                <a:latin typeface="Calibri"/>
                <a:cs typeface="Calibri"/>
              </a:rPr>
              <a:t>walk </a:t>
            </a:r>
            <a:r>
              <a:rPr sz="1600" spc="-4" dirty="0">
                <a:latin typeface="Calibri"/>
                <a:cs typeface="Calibri"/>
              </a:rPr>
              <a:t>from the hotel </a:t>
            </a:r>
            <a:r>
              <a:rPr sz="1600" dirty="0">
                <a:latin typeface="Calibri"/>
                <a:cs typeface="Calibri"/>
              </a:rPr>
              <a:t>reception and car park. The </a:t>
            </a:r>
            <a:r>
              <a:rPr sz="1600" spc="-4" dirty="0">
                <a:latin typeface="Calibri"/>
                <a:cs typeface="Calibri"/>
              </a:rPr>
              <a:t>restaurant has </a:t>
            </a:r>
            <a:r>
              <a:rPr sz="1600" dirty="0">
                <a:latin typeface="Calibri"/>
                <a:cs typeface="Calibri"/>
              </a:rPr>
              <a:t>an open </a:t>
            </a:r>
            <a:r>
              <a:rPr sz="1600" spc="-4" dirty="0">
                <a:latin typeface="Calibri"/>
                <a:cs typeface="Calibri"/>
              </a:rPr>
              <a:t>front giving </a:t>
            </a:r>
            <a:r>
              <a:rPr sz="1600" dirty="0">
                <a:latin typeface="Calibri"/>
                <a:cs typeface="Calibri"/>
              </a:rPr>
              <a:t>customers </a:t>
            </a:r>
            <a:r>
              <a:rPr sz="1600" spc="-4" dirty="0">
                <a:latin typeface="Calibri"/>
                <a:cs typeface="Calibri"/>
              </a:rPr>
              <a:t>maximum  </a:t>
            </a:r>
            <a:r>
              <a:rPr sz="1600" dirty="0">
                <a:latin typeface="Calibri"/>
                <a:cs typeface="Calibri"/>
              </a:rPr>
              <a:t>benefit </a:t>
            </a:r>
            <a:r>
              <a:rPr sz="1600" spc="-4" dirty="0">
                <a:latin typeface="Calibri"/>
                <a:cs typeface="Calibri"/>
              </a:rPr>
              <a:t>of the beachfront position </a:t>
            </a:r>
            <a:r>
              <a:rPr sz="1600" dirty="0">
                <a:latin typeface="Calibri"/>
                <a:cs typeface="Calibri"/>
              </a:rPr>
              <a:t>and views </a:t>
            </a:r>
            <a:r>
              <a:rPr sz="1600" spc="-4" dirty="0">
                <a:latin typeface="Calibri"/>
                <a:cs typeface="Calibri"/>
              </a:rPr>
              <a:t>of </a:t>
            </a:r>
            <a:r>
              <a:rPr sz="1600" dirty="0">
                <a:latin typeface="Calibri"/>
                <a:cs typeface="Calibri"/>
              </a:rPr>
              <a:t>the beach </a:t>
            </a:r>
            <a:r>
              <a:rPr sz="1600" spc="-4" dirty="0">
                <a:latin typeface="Calibri"/>
                <a:cs typeface="Calibri"/>
              </a:rPr>
              <a:t>and beyond </a:t>
            </a:r>
            <a:r>
              <a:rPr sz="1600" dirty="0">
                <a:latin typeface="Calibri"/>
                <a:cs typeface="Calibri"/>
              </a:rPr>
              <a:t>to Guana</a:t>
            </a:r>
            <a:r>
              <a:rPr sz="1600" spc="-44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Island.</a:t>
            </a:r>
            <a:endParaRPr sz="1600" dirty="0">
              <a:latin typeface="Calibri"/>
              <a:cs typeface="Calibri"/>
            </a:endParaRPr>
          </a:p>
          <a:p>
            <a:pPr marL="11206" algn="just">
              <a:spcBef>
                <a:spcPts val="547"/>
              </a:spcBef>
            </a:pPr>
            <a:r>
              <a:rPr sz="1600" spc="-4" dirty="0">
                <a:latin typeface="Calibri"/>
                <a:cs typeface="Calibri"/>
              </a:rPr>
              <a:t>The Restaurant</a:t>
            </a:r>
            <a:r>
              <a:rPr sz="1600" spc="-9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features:‐</a:t>
            </a:r>
            <a:endParaRPr sz="1600" dirty="0">
              <a:latin typeface="Calibri"/>
              <a:cs typeface="Calibri"/>
            </a:endParaRPr>
          </a:p>
          <a:p>
            <a:pPr marL="212923" indent="-201717" algn="just">
              <a:spcBef>
                <a:spcPts val="604"/>
              </a:spcBef>
              <a:buFont typeface="Symbol"/>
              <a:buChar char=""/>
              <a:tabLst>
                <a:tab pos="212923" algn="l"/>
              </a:tabLst>
            </a:pPr>
            <a:r>
              <a:rPr sz="1600" spc="-4" dirty="0">
                <a:latin typeface="Calibri"/>
                <a:cs typeface="Calibri"/>
              </a:rPr>
              <a:t>Capacity for 60 plus</a:t>
            </a:r>
            <a:r>
              <a:rPr sz="1600" spc="-44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covers</a:t>
            </a:r>
          </a:p>
          <a:p>
            <a:pPr marL="212923" indent="-201717" algn="just">
              <a:spcBef>
                <a:spcPts val="609"/>
              </a:spcBef>
              <a:buFont typeface="Symbol"/>
              <a:buChar char=""/>
              <a:tabLst>
                <a:tab pos="212923" algn="l"/>
              </a:tabLst>
            </a:pPr>
            <a:r>
              <a:rPr sz="1600" dirty="0">
                <a:latin typeface="Calibri"/>
                <a:cs typeface="Calibri"/>
              </a:rPr>
              <a:t>Bar with </a:t>
            </a:r>
            <a:r>
              <a:rPr sz="1600" spc="-4" dirty="0">
                <a:latin typeface="Calibri"/>
                <a:cs typeface="Calibri"/>
              </a:rPr>
              <a:t>seating for up </a:t>
            </a:r>
            <a:r>
              <a:rPr sz="1600" dirty="0">
                <a:latin typeface="Calibri"/>
                <a:cs typeface="Calibri"/>
              </a:rPr>
              <a:t>to</a:t>
            </a:r>
            <a:r>
              <a:rPr sz="1600" spc="-75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12</a:t>
            </a:r>
            <a:endParaRPr sz="1600" dirty="0">
              <a:latin typeface="Calibri"/>
              <a:cs typeface="Calibri"/>
            </a:endParaRPr>
          </a:p>
          <a:p>
            <a:pPr marL="212923" indent="-201717" algn="just">
              <a:spcBef>
                <a:spcPts val="609"/>
              </a:spcBef>
              <a:buFont typeface="Symbol"/>
              <a:buChar char=""/>
              <a:tabLst>
                <a:tab pos="212923" algn="l"/>
              </a:tabLst>
            </a:pPr>
            <a:r>
              <a:rPr sz="1600" dirty="0">
                <a:latin typeface="Calibri"/>
                <a:cs typeface="Calibri"/>
              </a:rPr>
              <a:t>Breakfast </a:t>
            </a:r>
            <a:r>
              <a:rPr sz="1600" spc="-4" dirty="0">
                <a:latin typeface="Calibri"/>
                <a:cs typeface="Calibri"/>
              </a:rPr>
              <a:t>buffet </a:t>
            </a:r>
            <a:r>
              <a:rPr sz="1600" dirty="0">
                <a:latin typeface="Calibri"/>
                <a:cs typeface="Calibri"/>
              </a:rPr>
              <a:t>counter and </a:t>
            </a:r>
            <a:r>
              <a:rPr sz="1600" spc="-4" dirty="0">
                <a:latin typeface="Calibri"/>
                <a:cs typeface="Calibri"/>
              </a:rPr>
              <a:t>charcoal </a:t>
            </a:r>
            <a:r>
              <a:rPr sz="1600" dirty="0">
                <a:latin typeface="Calibri"/>
                <a:cs typeface="Calibri"/>
              </a:rPr>
              <a:t>grill with </a:t>
            </a:r>
            <a:r>
              <a:rPr sz="1600" spc="-4" dirty="0">
                <a:latin typeface="Calibri"/>
                <a:cs typeface="Calibri"/>
              </a:rPr>
              <a:t>hot</a:t>
            </a:r>
            <a:r>
              <a:rPr sz="1600" spc="-71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servery</a:t>
            </a:r>
          </a:p>
          <a:p>
            <a:pPr marL="212923" indent="-201717" algn="just">
              <a:spcBef>
                <a:spcPts val="604"/>
              </a:spcBef>
              <a:buFont typeface="Symbol"/>
              <a:buChar char=""/>
              <a:tabLst>
                <a:tab pos="212923" algn="l"/>
              </a:tabLst>
            </a:pPr>
            <a:r>
              <a:rPr sz="1600" spc="-4" dirty="0">
                <a:latin typeface="Calibri"/>
                <a:cs typeface="Calibri"/>
              </a:rPr>
              <a:t>Fully </a:t>
            </a:r>
            <a:r>
              <a:rPr sz="1600" dirty="0">
                <a:latin typeface="Calibri"/>
                <a:cs typeface="Calibri"/>
              </a:rPr>
              <a:t>equipped kitchen with </a:t>
            </a:r>
            <a:r>
              <a:rPr sz="1600" spc="-4" dirty="0">
                <a:latin typeface="Calibri"/>
                <a:cs typeface="Calibri"/>
              </a:rPr>
              <a:t>preparation, cooking </a:t>
            </a:r>
            <a:r>
              <a:rPr sz="1600" dirty="0">
                <a:latin typeface="Calibri"/>
                <a:cs typeface="Calibri"/>
              </a:rPr>
              <a:t>and </a:t>
            </a:r>
            <a:r>
              <a:rPr sz="1600" spc="-4" dirty="0">
                <a:latin typeface="Calibri"/>
                <a:cs typeface="Calibri"/>
              </a:rPr>
              <a:t>wash up </a:t>
            </a:r>
            <a:r>
              <a:rPr sz="1600" dirty="0">
                <a:latin typeface="Calibri"/>
                <a:cs typeface="Calibri"/>
              </a:rPr>
              <a:t>areas, </a:t>
            </a:r>
            <a:r>
              <a:rPr sz="1600" spc="-4" dirty="0">
                <a:latin typeface="Calibri"/>
                <a:cs typeface="Calibri"/>
              </a:rPr>
              <a:t>walk‐in </a:t>
            </a:r>
            <a:r>
              <a:rPr sz="1600" dirty="0">
                <a:latin typeface="Calibri"/>
                <a:cs typeface="Calibri"/>
              </a:rPr>
              <a:t>cold and dry</a:t>
            </a:r>
            <a:r>
              <a:rPr sz="1600" spc="-62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stores</a:t>
            </a:r>
          </a:p>
          <a:p>
            <a:pPr marL="212923" indent="-201717" algn="just">
              <a:spcBef>
                <a:spcPts val="609"/>
              </a:spcBef>
              <a:buFont typeface="Symbol"/>
              <a:buChar char=""/>
              <a:tabLst>
                <a:tab pos="212923" algn="l"/>
              </a:tabLst>
            </a:pPr>
            <a:r>
              <a:rPr sz="1600" dirty="0">
                <a:latin typeface="Calibri"/>
                <a:cs typeface="Calibri"/>
              </a:rPr>
              <a:t>Ladies and Gentlemen</a:t>
            </a:r>
            <a:r>
              <a:rPr sz="1600" spc="-101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restrooms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61240" y="3456566"/>
            <a:ext cx="3485164" cy="25495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/>
          <p:nvPr/>
        </p:nvSpPr>
        <p:spPr>
          <a:xfrm>
            <a:off x="5983194" y="3456566"/>
            <a:ext cx="2758305" cy="2558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017767" y="882799"/>
            <a:ext cx="9167853" cy="15574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algn="just"/>
            <a:r>
              <a:rPr sz="1600" b="1" spc="-4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Club</a:t>
            </a:r>
            <a:r>
              <a:rPr sz="1600" b="1" spc="-88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House</a:t>
            </a:r>
            <a:endParaRPr sz="1600" dirty="0">
              <a:solidFill>
                <a:schemeClr val="accent2">
                  <a:lumMod val="75000"/>
                </a:schemeClr>
              </a:solidFill>
              <a:latin typeface="Calibri"/>
              <a:cs typeface="Calibri"/>
            </a:endParaRPr>
          </a:p>
          <a:p>
            <a:pPr marL="11206" marR="4483" algn="just">
              <a:lnSpc>
                <a:spcPct val="101800"/>
              </a:lnSpc>
              <a:spcBef>
                <a:spcPts val="525"/>
              </a:spcBef>
            </a:pP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Club </a:t>
            </a:r>
            <a:r>
              <a:rPr sz="1600" spc="-4" dirty="0">
                <a:latin typeface="Calibri"/>
                <a:cs typeface="Calibri"/>
              </a:rPr>
              <a:t>House </a:t>
            </a:r>
            <a:r>
              <a:rPr sz="1600" dirty="0">
                <a:latin typeface="Calibri"/>
                <a:cs typeface="Calibri"/>
              </a:rPr>
              <a:t>is a </a:t>
            </a:r>
            <a:r>
              <a:rPr sz="1600" spc="-4" dirty="0">
                <a:latin typeface="Calibri"/>
                <a:cs typeface="Calibri"/>
              </a:rPr>
              <a:t>single </a:t>
            </a:r>
            <a:r>
              <a:rPr sz="1600" dirty="0">
                <a:latin typeface="Calibri"/>
                <a:cs typeface="Calibri"/>
              </a:rPr>
              <a:t>storey </a:t>
            </a:r>
            <a:r>
              <a:rPr sz="1600" spc="-4" dirty="0">
                <a:latin typeface="Calibri"/>
                <a:cs typeface="Calibri"/>
              </a:rPr>
              <a:t>double height building </a:t>
            </a:r>
            <a:r>
              <a:rPr sz="1600" dirty="0">
                <a:latin typeface="Calibri"/>
                <a:cs typeface="Calibri"/>
              </a:rPr>
              <a:t>located </a:t>
            </a:r>
            <a:r>
              <a:rPr sz="1600" spc="-4" dirty="0">
                <a:latin typeface="Calibri"/>
                <a:cs typeface="Calibri"/>
              </a:rPr>
              <a:t>between the hotel </a:t>
            </a:r>
            <a:r>
              <a:rPr sz="1600" dirty="0">
                <a:latin typeface="Calibri"/>
                <a:cs typeface="Calibri"/>
              </a:rPr>
              <a:t>reception </a:t>
            </a:r>
            <a:r>
              <a:rPr sz="1600" spc="-4" dirty="0">
                <a:latin typeface="Calibri"/>
                <a:cs typeface="Calibri"/>
              </a:rPr>
              <a:t>and the restaurant. It </a:t>
            </a:r>
            <a:r>
              <a:rPr sz="1600" dirty="0">
                <a:latin typeface="Calibri"/>
                <a:cs typeface="Calibri"/>
              </a:rPr>
              <a:t>is a </a:t>
            </a:r>
            <a:r>
              <a:rPr sz="1600" spc="-4" dirty="0">
                <a:latin typeface="Calibri"/>
                <a:cs typeface="Calibri"/>
              </a:rPr>
              <a:t>multi‐use  </a:t>
            </a:r>
            <a:r>
              <a:rPr sz="1600" dirty="0">
                <a:latin typeface="Calibri"/>
                <a:cs typeface="Calibri"/>
              </a:rPr>
              <a:t>facility </a:t>
            </a:r>
            <a:r>
              <a:rPr sz="1600" spc="-4" dirty="0">
                <a:latin typeface="Calibri"/>
                <a:cs typeface="Calibri"/>
              </a:rPr>
              <a:t>able </a:t>
            </a:r>
            <a:r>
              <a:rPr sz="1600" dirty="0">
                <a:latin typeface="Calibri"/>
                <a:cs typeface="Calibri"/>
              </a:rPr>
              <a:t>to </a:t>
            </a:r>
            <a:r>
              <a:rPr sz="1600" spc="-4" dirty="0">
                <a:latin typeface="Calibri"/>
                <a:cs typeface="Calibri"/>
              </a:rPr>
              <a:t>accommodate meetings </a:t>
            </a:r>
            <a:r>
              <a:rPr sz="1600" dirty="0">
                <a:latin typeface="Calibri"/>
                <a:cs typeface="Calibri"/>
              </a:rPr>
              <a:t>and </a:t>
            </a:r>
            <a:r>
              <a:rPr sz="1600" spc="-4" dirty="0">
                <a:latin typeface="Calibri"/>
                <a:cs typeface="Calibri"/>
              </a:rPr>
              <a:t>functions (both sit down and </a:t>
            </a:r>
            <a:r>
              <a:rPr sz="1600" dirty="0">
                <a:latin typeface="Calibri"/>
                <a:cs typeface="Calibri"/>
              </a:rPr>
              <a:t>receptions) with a </a:t>
            </a:r>
            <a:r>
              <a:rPr sz="1600" spc="-4" dirty="0">
                <a:latin typeface="Calibri"/>
                <a:cs typeface="Calibri"/>
              </a:rPr>
              <a:t>maximum capacity of 120 </a:t>
            </a:r>
            <a:r>
              <a:rPr sz="1600" dirty="0">
                <a:latin typeface="Calibri"/>
                <a:cs typeface="Calibri"/>
              </a:rPr>
              <a:t>people. </a:t>
            </a:r>
            <a:r>
              <a:rPr sz="1600" spc="-4" dirty="0">
                <a:latin typeface="Calibri"/>
                <a:cs typeface="Calibri"/>
              </a:rPr>
              <a:t>It </a:t>
            </a:r>
            <a:r>
              <a:rPr sz="1600" dirty="0">
                <a:latin typeface="Calibri"/>
                <a:cs typeface="Calibri"/>
              </a:rPr>
              <a:t>is  </a:t>
            </a:r>
            <a:r>
              <a:rPr sz="1600" spc="-4" dirty="0">
                <a:latin typeface="Calibri"/>
                <a:cs typeface="Calibri"/>
              </a:rPr>
              <a:t>currently </a:t>
            </a:r>
            <a:r>
              <a:rPr sz="1600" dirty="0">
                <a:latin typeface="Calibri"/>
                <a:cs typeface="Calibri"/>
              </a:rPr>
              <a:t>used as a social </a:t>
            </a:r>
            <a:r>
              <a:rPr sz="1600" spc="-4" dirty="0">
                <a:latin typeface="Calibri"/>
                <a:cs typeface="Calibri"/>
              </a:rPr>
              <a:t>facility for </a:t>
            </a:r>
            <a:r>
              <a:rPr sz="1600" dirty="0">
                <a:latin typeface="Calibri"/>
                <a:cs typeface="Calibri"/>
              </a:rPr>
              <a:t>guests with </a:t>
            </a:r>
            <a:r>
              <a:rPr sz="1600" spc="-4" dirty="0">
                <a:latin typeface="Calibri"/>
                <a:cs typeface="Calibri"/>
              </a:rPr>
              <a:t>lounge </a:t>
            </a:r>
            <a:r>
              <a:rPr sz="1600" dirty="0">
                <a:latin typeface="Calibri"/>
                <a:cs typeface="Calibri"/>
              </a:rPr>
              <a:t>seating </a:t>
            </a:r>
            <a:r>
              <a:rPr sz="1600" spc="-4" dirty="0">
                <a:latin typeface="Calibri"/>
                <a:cs typeface="Calibri"/>
              </a:rPr>
              <a:t>for </a:t>
            </a:r>
            <a:r>
              <a:rPr sz="1600" dirty="0">
                <a:latin typeface="Calibri"/>
                <a:cs typeface="Calibri"/>
              </a:rPr>
              <a:t>20, </a:t>
            </a:r>
            <a:r>
              <a:rPr sz="1600" spc="-4" dirty="0">
                <a:latin typeface="Calibri"/>
                <a:cs typeface="Calibri"/>
              </a:rPr>
              <a:t>TV </a:t>
            </a:r>
            <a:r>
              <a:rPr sz="1600" dirty="0">
                <a:latin typeface="Calibri"/>
                <a:cs typeface="Calibri"/>
              </a:rPr>
              <a:t>and </a:t>
            </a:r>
            <a:r>
              <a:rPr sz="1600" spc="-4" dirty="0">
                <a:latin typeface="Calibri"/>
                <a:cs typeface="Calibri"/>
              </a:rPr>
              <a:t>pool </a:t>
            </a:r>
            <a:r>
              <a:rPr sz="1600" dirty="0">
                <a:latin typeface="Calibri"/>
                <a:cs typeface="Calibri"/>
              </a:rPr>
              <a:t>table. The Club </a:t>
            </a:r>
            <a:r>
              <a:rPr sz="1600" spc="-4" dirty="0">
                <a:latin typeface="Calibri"/>
                <a:cs typeface="Calibri"/>
              </a:rPr>
              <a:t>House also has </a:t>
            </a:r>
            <a:r>
              <a:rPr sz="1600" dirty="0">
                <a:latin typeface="Calibri"/>
                <a:cs typeface="Calibri"/>
              </a:rPr>
              <a:t>an </a:t>
            </a:r>
            <a:r>
              <a:rPr sz="1600" spc="-4" dirty="0">
                <a:latin typeface="Calibri"/>
                <a:cs typeface="Calibri"/>
              </a:rPr>
              <a:t>outside  </a:t>
            </a:r>
            <a:r>
              <a:rPr sz="1600" dirty="0">
                <a:latin typeface="Calibri"/>
                <a:cs typeface="Calibri"/>
              </a:rPr>
              <a:t>covered </a:t>
            </a:r>
            <a:r>
              <a:rPr sz="1600" spc="-4" dirty="0">
                <a:latin typeface="Calibri"/>
                <a:cs typeface="Calibri"/>
              </a:rPr>
              <a:t>terrace </a:t>
            </a:r>
            <a:r>
              <a:rPr sz="1600" dirty="0">
                <a:latin typeface="Calibri"/>
                <a:cs typeface="Calibri"/>
              </a:rPr>
              <a:t>with </a:t>
            </a:r>
            <a:r>
              <a:rPr sz="1600" spc="-4" dirty="0">
                <a:latin typeface="Calibri"/>
                <a:cs typeface="Calibri"/>
              </a:rPr>
              <a:t>lounge</a:t>
            </a:r>
            <a:r>
              <a:rPr sz="1600" spc="-79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seating.</a:t>
            </a:r>
          </a:p>
        </p:txBody>
      </p:sp>
      <p:sp>
        <p:nvSpPr>
          <p:cNvPr id="6" name="object 6"/>
          <p:cNvSpPr/>
          <p:nvPr/>
        </p:nvSpPr>
        <p:spPr>
          <a:xfrm>
            <a:off x="2090573" y="2932820"/>
            <a:ext cx="3401243" cy="27553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/>
          <p:nvPr/>
        </p:nvSpPr>
        <p:spPr>
          <a:xfrm>
            <a:off x="5794133" y="2939544"/>
            <a:ext cx="3834821" cy="27485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133</TotalTime>
  <Words>2850</Words>
  <Application>Microsoft Office PowerPoint</Application>
  <PresentationFormat>מסך רחב</PresentationFormat>
  <Paragraphs>162</Paragraphs>
  <Slides>20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Symbol</vt:lpstr>
      <vt:lpstr>Times New Roman</vt:lpstr>
      <vt:lpstr>Retrospect</vt:lpstr>
      <vt:lpstr>Lambert Beach Resort Tortola, British Virgin Islands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Lambert Beach Resort Tortola, British Virgin Islands</dc:title>
  <dc:creator>Violeta Simion</dc:creator>
  <cp:lastModifiedBy>user</cp:lastModifiedBy>
  <cp:revision>12</cp:revision>
  <dcterms:created xsi:type="dcterms:W3CDTF">2016-03-06T15:06:32Z</dcterms:created>
  <dcterms:modified xsi:type="dcterms:W3CDTF">2016-05-14T20:44:58Z</dcterms:modified>
</cp:coreProperties>
</file>